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4660"/>
  </p:normalViewPr>
  <p:slideViewPr>
    <p:cSldViewPr snapToGrid="0">
      <p:cViewPr varScale="1">
        <p:scale>
          <a:sx n="82" d="100"/>
          <a:sy n="82" d="100"/>
        </p:scale>
        <p:origin x="8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52EB2F4-5E0E-45BD-83AD-D4C3FE8AEAAB}" type="doc">
      <dgm:prSet loTypeId="urn:microsoft.com/office/officeart/2005/8/layout/vProcess5" loCatId="process" qsTypeId="urn:microsoft.com/office/officeart/2005/8/quickstyle/simple4" qsCatId="simple" csTypeId="urn:microsoft.com/office/officeart/2005/8/colors/colorful1" csCatId="colorful"/>
      <dgm:spPr/>
      <dgm:t>
        <a:bodyPr/>
        <a:lstStyle/>
        <a:p>
          <a:endParaRPr lang="en-US"/>
        </a:p>
      </dgm:t>
    </dgm:pt>
    <dgm:pt modelId="{B15B1A03-AA0A-4CC6-8354-542AD490A6AA}">
      <dgm:prSet/>
      <dgm:spPr/>
      <dgm:t>
        <a:bodyPr/>
        <a:lstStyle/>
        <a:p>
          <a:r>
            <a:rPr lang="tr-TR" b="1" i="1" dirty="0"/>
            <a:t>-Şark Meselesi: </a:t>
          </a:r>
          <a:r>
            <a:rPr lang="tr-TR" b="0" i="0" dirty="0"/>
            <a:t>Osmanlı Devleti’nin Avrupalılar için oluşturduğu sorunlar, doğu ile ilgili olmuştur. Bu nedenle Osmanlı Devleti ile ilgili sorunlar ‘</a:t>
          </a:r>
          <a:r>
            <a:rPr lang="tr-TR" b="1" i="0" dirty="0"/>
            <a:t>Doğu Sorunu</a:t>
          </a:r>
          <a:r>
            <a:rPr lang="tr-TR" b="0" i="0" dirty="0"/>
            <a:t>‘ ya da ‘</a:t>
          </a:r>
          <a:r>
            <a:rPr lang="tr-TR" b="1" i="0" dirty="0"/>
            <a:t>Şark Sorunu</a:t>
          </a:r>
          <a:r>
            <a:rPr lang="tr-TR" b="0" i="0" dirty="0"/>
            <a:t>‘ olarak adlandırılmıştır.</a:t>
          </a:r>
          <a:endParaRPr lang="en-US" dirty="0"/>
        </a:p>
      </dgm:t>
    </dgm:pt>
    <dgm:pt modelId="{03762F45-14F5-4E0A-AE48-F60900922700}" type="parTrans" cxnId="{8FA2A38E-0B00-4C59-9AA0-02F61B7D4FBC}">
      <dgm:prSet/>
      <dgm:spPr/>
      <dgm:t>
        <a:bodyPr/>
        <a:lstStyle/>
        <a:p>
          <a:endParaRPr lang="en-US"/>
        </a:p>
      </dgm:t>
    </dgm:pt>
    <dgm:pt modelId="{1E1A0146-45F9-4070-9DBF-D0B33352BFC7}" type="sibTrans" cxnId="{8FA2A38E-0B00-4C59-9AA0-02F61B7D4FBC}">
      <dgm:prSet/>
      <dgm:spPr/>
      <dgm:t>
        <a:bodyPr/>
        <a:lstStyle/>
        <a:p>
          <a:endParaRPr lang="en-US"/>
        </a:p>
      </dgm:t>
    </dgm:pt>
    <dgm:pt modelId="{E1962941-8904-4951-B31A-10DE5D21C722}">
      <dgm:prSet/>
      <dgm:spPr/>
      <dgm:t>
        <a:bodyPr/>
        <a:lstStyle/>
        <a:p>
          <a:r>
            <a:rPr lang="tr-TR" b="1" i="1"/>
            <a:t>-İttifak: </a:t>
          </a:r>
          <a:r>
            <a:rPr lang="tr-TR"/>
            <a:t>Devletlerin, çıkarlarını korumak amacıyla bir araya gelmeleri. Anlaşma, uyuşma, bağlaşma.</a:t>
          </a:r>
          <a:endParaRPr lang="en-US"/>
        </a:p>
      </dgm:t>
    </dgm:pt>
    <dgm:pt modelId="{D437CB23-B713-4D1F-999C-D15F36E37702}" type="parTrans" cxnId="{B035F6E7-4E4D-4740-852B-555C92DF9143}">
      <dgm:prSet/>
      <dgm:spPr/>
      <dgm:t>
        <a:bodyPr/>
        <a:lstStyle/>
        <a:p>
          <a:endParaRPr lang="en-US"/>
        </a:p>
      </dgm:t>
    </dgm:pt>
    <dgm:pt modelId="{4989AE18-4224-45F2-AD43-C30A21ECC4F3}" type="sibTrans" cxnId="{B035F6E7-4E4D-4740-852B-555C92DF9143}">
      <dgm:prSet/>
      <dgm:spPr/>
      <dgm:t>
        <a:bodyPr/>
        <a:lstStyle/>
        <a:p>
          <a:endParaRPr lang="en-US"/>
        </a:p>
      </dgm:t>
    </dgm:pt>
    <dgm:pt modelId="{AB27AB5E-5428-44FB-9EFC-70EF68AFB523}">
      <dgm:prSet/>
      <dgm:spPr/>
      <dgm:t>
        <a:bodyPr/>
        <a:lstStyle/>
        <a:p>
          <a:r>
            <a:rPr lang="tr-TR" b="1" i="1"/>
            <a:t>-İtilaf: </a:t>
          </a:r>
          <a:r>
            <a:rPr lang="tr-TR"/>
            <a:t>Devletleri karşı düşman devletler tarafından yapılmış olan ittifaka denir. Güç kazanmak adına kurulmuştur.</a:t>
          </a:r>
          <a:endParaRPr lang="en-US"/>
        </a:p>
      </dgm:t>
    </dgm:pt>
    <dgm:pt modelId="{92F00938-7F48-4E5B-AF73-1A4C9E27230E}" type="parTrans" cxnId="{04401985-326E-4955-B436-613F515AA1EF}">
      <dgm:prSet/>
      <dgm:spPr/>
      <dgm:t>
        <a:bodyPr/>
        <a:lstStyle/>
        <a:p>
          <a:endParaRPr lang="en-US"/>
        </a:p>
      </dgm:t>
    </dgm:pt>
    <dgm:pt modelId="{05C69143-05D5-418F-AA51-E7754EAEB7C6}" type="sibTrans" cxnId="{04401985-326E-4955-B436-613F515AA1EF}">
      <dgm:prSet/>
      <dgm:spPr/>
      <dgm:t>
        <a:bodyPr/>
        <a:lstStyle/>
        <a:p>
          <a:endParaRPr lang="en-US"/>
        </a:p>
      </dgm:t>
    </dgm:pt>
    <dgm:pt modelId="{64FE6FAF-EDA2-485B-959C-C8BEE2FF3BE1}">
      <dgm:prSet/>
      <dgm:spPr/>
      <dgm:t>
        <a:bodyPr/>
        <a:lstStyle/>
        <a:p>
          <a:r>
            <a:rPr lang="tr-TR" b="1" i="1"/>
            <a:t>-Pansvalizm: </a:t>
          </a:r>
          <a:r>
            <a:rPr lang="tr-TR"/>
            <a:t>Bütün Slavları aynı yönetim altında toplamayı amaçlayan siyasal hareket.</a:t>
          </a:r>
          <a:endParaRPr lang="en-US"/>
        </a:p>
      </dgm:t>
    </dgm:pt>
    <dgm:pt modelId="{A31192AE-24B8-4A05-AC15-33E43D06B7E4}" type="parTrans" cxnId="{E26FD578-53A0-406F-B2B3-F993921A0F41}">
      <dgm:prSet/>
      <dgm:spPr/>
      <dgm:t>
        <a:bodyPr/>
        <a:lstStyle/>
        <a:p>
          <a:endParaRPr lang="en-US"/>
        </a:p>
      </dgm:t>
    </dgm:pt>
    <dgm:pt modelId="{E327BB12-64A3-4663-991B-4D3C8043C393}" type="sibTrans" cxnId="{E26FD578-53A0-406F-B2B3-F993921A0F41}">
      <dgm:prSet/>
      <dgm:spPr/>
      <dgm:t>
        <a:bodyPr/>
        <a:lstStyle/>
        <a:p>
          <a:endParaRPr lang="en-US"/>
        </a:p>
      </dgm:t>
    </dgm:pt>
    <dgm:pt modelId="{671A87EF-4283-4F90-8804-33D4C960CE06}" type="pres">
      <dgm:prSet presAssocID="{D52EB2F4-5E0E-45BD-83AD-D4C3FE8AEAAB}" presName="outerComposite" presStyleCnt="0">
        <dgm:presLayoutVars>
          <dgm:chMax val="5"/>
          <dgm:dir/>
          <dgm:resizeHandles val="exact"/>
        </dgm:presLayoutVars>
      </dgm:prSet>
      <dgm:spPr/>
    </dgm:pt>
    <dgm:pt modelId="{B751D248-B3BA-4EE7-92B5-AAA39041B66E}" type="pres">
      <dgm:prSet presAssocID="{D52EB2F4-5E0E-45BD-83AD-D4C3FE8AEAAB}" presName="dummyMaxCanvas" presStyleCnt="0">
        <dgm:presLayoutVars/>
      </dgm:prSet>
      <dgm:spPr/>
    </dgm:pt>
    <dgm:pt modelId="{DE5FED4C-649C-42DB-849C-CC335EEA863A}" type="pres">
      <dgm:prSet presAssocID="{D52EB2F4-5E0E-45BD-83AD-D4C3FE8AEAAB}" presName="FourNodes_1" presStyleLbl="node1" presStyleIdx="0" presStyleCnt="4">
        <dgm:presLayoutVars>
          <dgm:bulletEnabled val="1"/>
        </dgm:presLayoutVars>
      </dgm:prSet>
      <dgm:spPr/>
    </dgm:pt>
    <dgm:pt modelId="{3146A9D7-ECF2-49D9-B7EB-97856B890340}" type="pres">
      <dgm:prSet presAssocID="{D52EB2F4-5E0E-45BD-83AD-D4C3FE8AEAAB}" presName="FourNodes_2" presStyleLbl="node1" presStyleIdx="1" presStyleCnt="4">
        <dgm:presLayoutVars>
          <dgm:bulletEnabled val="1"/>
        </dgm:presLayoutVars>
      </dgm:prSet>
      <dgm:spPr/>
    </dgm:pt>
    <dgm:pt modelId="{F37155B2-B845-4722-87E5-9F1BD8D23DD0}" type="pres">
      <dgm:prSet presAssocID="{D52EB2F4-5E0E-45BD-83AD-D4C3FE8AEAAB}" presName="FourNodes_3" presStyleLbl="node1" presStyleIdx="2" presStyleCnt="4">
        <dgm:presLayoutVars>
          <dgm:bulletEnabled val="1"/>
        </dgm:presLayoutVars>
      </dgm:prSet>
      <dgm:spPr/>
    </dgm:pt>
    <dgm:pt modelId="{236A54CA-20C8-4504-9640-047E0796D2E1}" type="pres">
      <dgm:prSet presAssocID="{D52EB2F4-5E0E-45BD-83AD-D4C3FE8AEAAB}" presName="FourNodes_4" presStyleLbl="node1" presStyleIdx="3" presStyleCnt="4">
        <dgm:presLayoutVars>
          <dgm:bulletEnabled val="1"/>
        </dgm:presLayoutVars>
      </dgm:prSet>
      <dgm:spPr/>
    </dgm:pt>
    <dgm:pt modelId="{BB929364-6930-4146-8296-32DF03D9E673}" type="pres">
      <dgm:prSet presAssocID="{D52EB2F4-5E0E-45BD-83AD-D4C3FE8AEAAB}" presName="FourConn_1-2" presStyleLbl="fgAccFollowNode1" presStyleIdx="0" presStyleCnt="3">
        <dgm:presLayoutVars>
          <dgm:bulletEnabled val="1"/>
        </dgm:presLayoutVars>
      </dgm:prSet>
      <dgm:spPr/>
    </dgm:pt>
    <dgm:pt modelId="{879843D4-597B-49A3-9182-2116F818419B}" type="pres">
      <dgm:prSet presAssocID="{D52EB2F4-5E0E-45BD-83AD-D4C3FE8AEAAB}" presName="FourConn_2-3" presStyleLbl="fgAccFollowNode1" presStyleIdx="1" presStyleCnt="3">
        <dgm:presLayoutVars>
          <dgm:bulletEnabled val="1"/>
        </dgm:presLayoutVars>
      </dgm:prSet>
      <dgm:spPr/>
    </dgm:pt>
    <dgm:pt modelId="{EFFE5ACB-B6BD-4623-826B-EB13D29684DB}" type="pres">
      <dgm:prSet presAssocID="{D52EB2F4-5E0E-45BD-83AD-D4C3FE8AEAAB}" presName="FourConn_3-4" presStyleLbl="fgAccFollowNode1" presStyleIdx="2" presStyleCnt="3">
        <dgm:presLayoutVars>
          <dgm:bulletEnabled val="1"/>
        </dgm:presLayoutVars>
      </dgm:prSet>
      <dgm:spPr/>
    </dgm:pt>
    <dgm:pt modelId="{23637D79-00DA-43FD-82EE-26F502A8E5E1}" type="pres">
      <dgm:prSet presAssocID="{D52EB2F4-5E0E-45BD-83AD-D4C3FE8AEAAB}" presName="FourNodes_1_text" presStyleLbl="node1" presStyleIdx="3" presStyleCnt="4">
        <dgm:presLayoutVars>
          <dgm:bulletEnabled val="1"/>
        </dgm:presLayoutVars>
      </dgm:prSet>
      <dgm:spPr/>
    </dgm:pt>
    <dgm:pt modelId="{8E0CDA9E-869C-4ECE-9595-4B4CC6B10804}" type="pres">
      <dgm:prSet presAssocID="{D52EB2F4-5E0E-45BD-83AD-D4C3FE8AEAAB}" presName="FourNodes_2_text" presStyleLbl="node1" presStyleIdx="3" presStyleCnt="4">
        <dgm:presLayoutVars>
          <dgm:bulletEnabled val="1"/>
        </dgm:presLayoutVars>
      </dgm:prSet>
      <dgm:spPr/>
    </dgm:pt>
    <dgm:pt modelId="{39F97C2E-D3A7-417D-99FF-76153786FC4A}" type="pres">
      <dgm:prSet presAssocID="{D52EB2F4-5E0E-45BD-83AD-D4C3FE8AEAAB}" presName="FourNodes_3_text" presStyleLbl="node1" presStyleIdx="3" presStyleCnt="4">
        <dgm:presLayoutVars>
          <dgm:bulletEnabled val="1"/>
        </dgm:presLayoutVars>
      </dgm:prSet>
      <dgm:spPr/>
    </dgm:pt>
    <dgm:pt modelId="{3103A03C-BD97-4495-B3C3-7848AD1438D3}" type="pres">
      <dgm:prSet presAssocID="{D52EB2F4-5E0E-45BD-83AD-D4C3FE8AEAAB}" presName="FourNodes_4_text" presStyleLbl="node1" presStyleIdx="3" presStyleCnt="4">
        <dgm:presLayoutVars>
          <dgm:bulletEnabled val="1"/>
        </dgm:presLayoutVars>
      </dgm:prSet>
      <dgm:spPr/>
    </dgm:pt>
  </dgm:ptLst>
  <dgm:cxnLst>
    <dgm:cxn modelId="{5677AA1D-9232-4D11-BE70-7EB3A2503E4F}" type="presOf" srcId="{AB27AB5E-5428-44FB-9EFC-70EF68AFB523}" destId="{39F97C2E-D3A7-417D-99FF-76153786FC4A}" srcOrd="1" destOrd="0" presId="urn:microsoft.com/office/officeart/2005/8/layout/vProcess5"/>
    <dgm:cxn modelId="{C2A82325-47D4-4C67-95F1-0A9B44B245DE}" type="presOf" srcId="{05C69143-05D5-418F-AA51-E7754EAEB7C6}" destId="{EFFE5ACB-B6BD-4623-826B-EB13D29684DB}" srcOrd="0" destOrd="0" presId="urn:microsoft.com/office/officeart/2005/8/layout/vProcess5"/>
    <dgm:cxn modelId="{D2EF7A31-7FAD-4B9B-95B0-0DC35F00C5B5}" type="presOf" srcId="{D52EB2F4-5E0E-45BD-83AD-D4C3FE8AEAAB}" destId="{671A87EF-4283-4F90-8804-33D4C960CE06}" srcOrd="0" destOrd="0" presId="urn:microsoft.com/office/officeart/2005/8/layout/vProcess5"/>
    <dgm:cxn modelId="{F1243E46-A686-44DF-88B8-372D5BE0E29F}" type="presOf" srcId="{AB27AB5E-5428-44FB-9EFC-70EF68AFB523}" destId="{F37155B2-B845-4722-87E5-9F1BD8D23DD0}" srcOrd="0" destOrd="0" presId="urn:microsoft.com/office/officeart/2005/8/layout/vProcess5"/>
    <dgm:cxn modelId="{F5DBAA54-F3AA-4105-8443-09B432B3649C}" type="presOf" srcId="{B15B1A03-AA0A-4CC6-8354-542AD490A6AA}" destId="{DE5FED4C-649C-42DB-849C-CC335EEA863A}" srcOrd="0" destOrd="0" presId="urn:microsoft.com/office/officeart/2005/8/layout/vProcess5"/>
    <dgm:cxn modelId="{E26FD578-53A0-406F-B2B3-F993921A0F41}" srcId="{D52EB2F4-5E0E-45BD-83AD-D4C3FE8AEAAB}" destId="{64FE6FAF-EDA2-485B-959C-C8BEE2FF3BE1}" srcOrd="3" destOrd="0" parTransId="{A31192AE-24B8-4A05-AC15-33E43D06B7E4}" sibTransId="{E327BB12-64A3-4663-991B-4D3C8043C393}"/>
    <dgm:cxn modelId="{9A49457B-BBCD-4008-B0EA-56A21112C832}" type="presOf" srcId="{B15B1A03-AA0A-4CC6-8354-542AD490A6AA}" destId="{23637D79-00DA-43FD-82EE-26F502A8E5E1}" srcOrd="1" destOrd="0" presId="urn:microsoft.com/office/officeart/2005/8/layout/vProcess5"/>
    <dgm:cxn modelId="{04401985-326E-4955-B436-613F515AA1EF}" srcId="{D52EB2F4-5E0E-45BD-83AD-D4C3FE8AEAAB}" destId="{AB27AB5E-5428-44FB-9EFC-70EF68AFB523}" srcOrd="2" destOrd="0" parTransId="{92F00938-7F48-4E5B-AF73-1A4C9E27230E}" sibTransId="{05C69143-05D5-418F-AA51-E7754EAEB7C6}"/>
    <dgm:cxn modelId="{34DF6988-B693-465F-A839-E5D6EF035A12}" type="presOf" srcId="{1E1A0146-45F9-4070-9DBF-D0B33352BFC7}" destId="{BB929364-6930-4146-8296-32DF03D9E673}" srcOrd="0" destOrd="0" presId="urn:microsoft.com/office/officeart/2005/8/layout/vProcess5"/>
    <dgm:cxn modelId="{44CBA38A-B56A-46B5-8055-9F675A6E9DF1}" type="presOf" srcId="{4989AE18-4224-45F2-AD43-C30A21ECC4F3}" destId="{879843D4-597B-49A3-9182-2116F818419B}" srcOrd="0" destOrd="0" presId="urn:microsoft.com/office/officeart/2005/8/layout/vProcess5"/>
    <dgm:cxn modelId="{21C56B8D-9CCF-4341-8BC6-48A1176944CE}" type="presOf" srcId="{E1962941-8904-4951-B31A-10DE5D21C722}" destId="{8E0CDA9E-869C-4ECE-9595-4B4CC6B10804}" srcOrd="1" destOrd="0" presId="urn:microsoft.com/office/officeart/2005/8/layout/vProcess5"/>
    <dgm:cxn modelId="{8FA2A38E-0B00-4C59-9AA0-02F61B7D4FBC}" srcId="{D52EB2F4-5E0E-45BD-83AD-D4C3FE8AEAAB}" destId="{B15B1A03-AA0A-4CC6-8354-542AD490A6AA}" srcOrd="0" destOrd="0" parTransId="{03762F45-14F5-4E0A-AE48-F60900922700}" sibTransId="{1E1A0146-45F9-4070-9DBF-D0B33352BFC7}"/>
    <dgm:cxn modelId="{B310BEE0-C8C4-496E-AF9E-167C4CCB5E1A}" type="presOf" srcId="{64FE6FAF-EDA2-485B-959C-C8BEE2FF3BE1}" destId="{3103A03C-BD97-4495-B3C3-7848AD1438D3}" srcOrd="1" destOrd="0" presId="urn:microsoft.com/office/officeart/2005/8/layout/vProcess5"/>
    <dgm:cxn modelId="{B035F6E7-4E4D-4740-852B-555C92DF9143}" srcId="{D52EB2F4-5E0E-45BD-83AD-D4C3FE8AEAAB}" destId="{E1962941-8904-4951-B31A-10DE5D21C722}" srcOrd="1" destOrd="0" parTransId="{D437CB23-B713-4D1F-999C-D15F36E37702}" sibTransId="{4989AE18-4224-45F2-AD43-C30A21ECC4F3}"/>
    <dgm:cxn modelId="{A13F99EF-E092-4A32-A871-3A58AD3AB670}" type="presOf" srcId="{E1962941-8904-4951-B31A-10DE5D21C722}" destId="{3146A9D7-ECF2-49D9-B7EB-97856B890340}" srcOrd="0" destOrd="0" presId="urn:microsoft.com/office/officeart/2005/8/layout/vProcess5"/>
    <dgm:cxn modelId="{81F392F5-8163-42AA-A3A6-4AAE4F96B72F}" type="presOf" srcId="{64FE6FAF-EDA2-485B-959C-C8BEE2FF3BE1}" destId="{236A54CA-20C8-4504-9640-047E0796D2E1}" srcOrd="0" destOrd="0" presId="urn:microsoft.com/office/officeart/2005/8/layout/vProcess5"/>
    <dgm:cxn modelId="{2059ECC9-A44C-4B7C-8694-4E0A0D414019}" type="presParOf" srcId="{671A87EF-4283-4F90-8804-33D4C960CE06}" destId="{B751D248-B3BA-4EE7-92B5-AAA39041B66E}" srcOrd="0" destOrd="0" presId="urn:microsoft.com/office/officeart/2005/8/layout/vProcess5"/>
    <dgm:cxn modelId="{7ADCFD12-F777-4611-917E-1B9DEFCF2222}" type="presParOf" srcId="{671A87EF-4283-4F90-8804-33D4C960CE06}" destId="{DE5FED4C-649C-42DB-849C-CC335EEA863A}" srcOrd="1" destOrd="0" presId="urn:microsoft.com/office/officeart/2005/8/layout/vProcess5"/>
    <dgm:cxn modelId="{879B44A9-3E6F-4AC8-9B18-0E06E86C7983}" type="presParOf" srcId="{671A87EF-4283-4F90-8804-33D4C960CE06}" destId="{3146A9D7-ECF2-49D9-B7EB-97856B890340}" srcOrd="2" destOrd="0" presId="urn:microsoft.com/office/officeart/2005/8/layout/vProcess5"/>
    <dgm:cxn modelId="{81825509-9016-4646-BD63-EF45BED3181E}" type="presParOf" srcId="{671A87EF-4283-4F90-8804-33D4C960CE06}" destId="{F37155B2-B845-4722-87E5-9F1BD8D23DD0}" srcOrd="3" destOrd="0" presId="urn:microsoft.com/office/officeart/2005/8/layout/vProcess5"/>
    <dgm:cxn modelId="{65339B04-F8EE-447F-B5A5-2562775A9290}" type="presParOf" srcId="{671A87EF-4283-4F90-8804-33D4C960CE06}" destId="{236A54CA-20C8-4504-9640-047E0796D2E1}" srcOrd="4" destOrd="0" presId="urn:microsoft.com/office/officeart/2005/8/layout/vProcess5"/>
    <dgm:cxn modelId="{209B5DC2-314D-4035-BDB0-15CFD3C65795}" type="presParOf" srcId="{671A87EF-4283-4F90-8804-33D4C960CE06}" destId="{BB929364-6930-4146-8296-32DF03D9E673}" srcOrd="5" destOrd="0" presId="urn:microsoft.com/office/officeart/2005/8/layout/vProcess5"/>
    <dgm:cxn modelId="{B035DBF9-3449-471F-8D11-FB60A37495B9}" type="presParOf" srcId="{671A87EF-4283-4F90-8804-33D4C960CE06}" destId="{879843D4-597B-49A3-9182-2116F818419B}" srcOrd="6" destOrd="0" presId="urn:microsoft.com/office/officeart/2005/8/layout/vProcess5"/>
    <dgm:cxn modelId="{DD3CA5E3-D64E-47F2-A9F1-76EB7137FD98}" type="presParOf" srcId="{671A87EF-4283-4F90-8804-33D4C960CE06}" destId="{EFFE5ACB-B6BD-4623-826B-EB13D29684DB}" srcOrd="7" destOrd="0" presId="urn:microsoft.com/office/officeart/2005/8/layout/vProcess5"/>
    <dgm:cxn modelId="{EC69B7FD-8489-45E3-BB94-4A011554AA07}" type="presParOf" srcId="{671A87EF-4283-4F90-8804-33D4C960CE06}" destId="{23637D79-00DA-43FD-82EE-26F502A8E5E1}" srcOrd="8" destOrd="0" presId="urn:microsoft.com/office/officeart/2005/8/layout/vProcess5"/>
    <dgm:cxn modelId="{2D1BEC1A-3E26-4BA1-B63E-D7C87425DC90}" type="presParOf" srcId="{671A87EF-4283-4F90-8804-33D4C960CE06}" destId="{8E0CDA9E-869C-4ECE-9595-4B4CC6B10804}" srcOrd="9" destOrd="0" presId="urn:microsoft.com/office/officeart/2005/8/layout/vProcess5"/>
    <dgm:cxn modelId="{85C451F9-6EB5-4A93-94AE-FFF2A446B7C2}" type="presParOf" srcId="{671A87EF-4283-4F90-8804-33D4C960CE06}" destId="{39F97C2E-D3A7-417D-99FF-76153786FC4A}" srcOrd="10" destOrd="0" presId="urn:microsoft.com/office/officeart/2005/8/layout/vProcess5"/>
    <dgm:cxn modelId="{AD036D1F-F796-4635-83BF-7713453F4798}" type="presParOf" srcId="{671A87EF-4283-4F90-8804-33D4C960CE06}" destId="{3103A03C-BD97-4495-B3C3-7848AD1438D3}"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5FED4C-649C-42DB-849C-CC335EEA863A}">
      <dsp:nvSpPr>
        <dsp:cNvPr id="0" name=""/>
        <dsp:cNvSpPr/>
      </dsp:nvSpPr>
      <dsp:spPr>
        <a:xfrm>
          <a:off x="0" y="0"/>
          <a:ext cx="8887739" cy="763865"/>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tr-TR" sz="1400" b="1" i="1" kern="1200" dirty="0"/>
            <a:t>-Şark Meselesi: </a:t>
          </a:r>
          <a:r>
            <a:rPr lang="tr-TR" sz="1400" b="0" i="0" kern="1200" dirty="0"/>
            <a:t>Osmanlı Devleti’nin Avrupalılar için oluşturduğu sorunlar, doğu ile ilgili olmuştur. Bu nedenle Osmanlı Devleti ile ilgili sorunlar ‘</a:t>
          </a:r>
          <a:r>
            <a:rPr lang="tr-TR" sz="1400" b="1" i="0" kern="1200" dirty="0"/>
            <a:t>Doğu Sorunu</a:t>
          </a:r>
          <a:r>
            <a:rPr lang="tr-TR" sz="1400" b="0" i="0" kern="1200" dirty="0"/>
            <a:t>‘ ya da ‘</a:t>
          </a:r>
          <a:r>
            <a:rPr lang="tr-TR" sz="1400" b="1" i="0" kern="1200" dirty="0"/>
            <a:t>Şark Sorunu</a:t>
          </a:r>
          <a:r>
            <a:rPr lang="tr-TR" sz="1400" b="0" i="0" kern="1200" dirty="0"/>
            <a:t>‘ olarak adlandırılmıştır.</a:t>
          </a:r>
          <a:endParaRPr lang="en-US" sz="1400" kern="1200" dirty="0"/>
        </a:p>
      </dsp:txBody>
      <dsp:txXfrm>
        <a:off x="22373" y="22373"/>
        <a:ext cx="7998921" cy="719119"/>
      </dsp:txXfrm>
    </dsp:sp>
    <dsp:sp modelId="{3146A9D7-ECF2-49D9-B7EB-97856B890340}">
      <dsp:nvSpPr>
        <dsp:cNvPr id="0" name=""/>
        <dsp:cNvSpPr/>
      </dsp:nvSpPr>
      <dsp:spPr>
        <a:xfrm>
          <a:off x="744348" y="902750"/>
          <a:ext cx="8887739" cy="763865"/>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tr-TR" sz="1400" b="1" i="1" kern="1200"/>
            <a:t>-İttifak: </a:t>
          </a:r>
          <a:r>
            <a:rPr lang="tr-TR" sz="1400" kern="1200"/>
            <a:t>Devletlerin, çıkarlarını korumak amacıyla bir araya gelmeleri. Anlaşma, uyuşma, bağlaşma.</a:t>
          </a:r>
          <a:endParaRPr lang="en-US" sz="1400" kern="1200"/>
        </a:p>
      </dsp:txBody>
      <dsp:txXfrm>
        <a:off x="766721" y="925123"/>
        <a:ext cx="7602132" cy="719119"/>
      </dsp:txXfrm>
    </dsp:sp>
    <dsp:sp modelId="{F37155B2-B845-4722-87E5-9F1BD8D23DD0}">
      <dsp:nvSpPr>
        <dsp:cNvPr id="0" name=""/>
        <dsp:cNvSpPr/>
      </dsp:nvSpPr>
      <dsp:spPr>
        <a:xfrm>
          <a:off x="1477586" y="1805501"/>
          <a:ext cx="8887739" cy="763865"/>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tr-TR" sz="1400" b="1" i="1" kern="1200"/>
            <a:t>-İtilaf: </a:t>
          </a:r>
          <a:r>
            <a:rPr lang="tr-TR" sz="1400" kern="1200"/>
            <a:t>Devletleri karşı düşman devletler tarafından yapılmış olan ittifaka denir. Güç kazanmak adına kurulmuştur.</a:t>
          </a:r>
          <a:endParaRPr lang="en-US" sz="1400" kern="1200"/>
        </a:p>
      </dsp:txBody>
      <dsp:txXfrm>
        <a:off x="1499959" y="1827874"/>
        <a:ext cx="7613241" cy="719119"/>
      </dsp:txXfrm>
    </dsp:sp>
    <dsp:sp modelId="{236A54CA-20C8-4504-9640-047E0796D2E1}">
      <dsp:nvSpPr>
        <dsp:cNvPr id="0" name=""/>
        <dsp:cNvSpPr/>
      </dsp:nvSpPr>
      <dsp:spPr>
        <a:xfrm>
          <a:off x="2221934" y="2708252"/>
          <a:ext cx="8887739" cy="763865"/>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tr-TR" sz="1400" b="1" i="1" kern="1200"/>
            <a:t>-Pansvalizm: </a:t>
          </a:r>
          <a:r>
            <a:rPr lang="tr-TR" sz="1400" kern="1200"/>
            <a:t>Bütün Slavları aynı yönetim altında toplamayı amaçlayan siyasal hareket.</a:t>
          </a:r>
          <a:endParaRPr lang="en-US" sz="1400" kern="1200"/>
        </a:p>
      </dsp:txBody>
      <dsp:txXfrm>
        <a:off x="2244307" y="2730625"/>
        <a:ext cx="7602132" cy="719119"/>
      </dsp:txXfrm>
    </dsp:sp>
    <dsp:sp modelId="{BB929364-6930-4146-8296-32DF03D9E673}">
      <dsp:nvSpPr>
        <dsp:cNvPr id="0" name=""/>
        <dsp:cNvSpPr/>
      </dsp:nvSpPr>
      <dsp:spPr>
        <a:xfrm>
          <a:off x="8391226" y="585051"/>
          <a:ext cx="496512" cy="496512"/>
        </a:xfrm>
        <a:prstGeom prst="downArrow">
          <a:avLst>
            <a:gd name="adj1" fmla="val 55000"/>
            <a:gd name="adj2" fmla="val 45000"/>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8502941" y="585051"/>
        <a:ext cx="273082" cy="373625"/>
      </dsp:txXfrm>
    </dsp:sp>
    <dsp:sp modelId="{879843D4-597B-49A3-9182-2116F818419B}">
      <dsp:nvSpPr>
        <dsp:cNvPr id="0" name=""/>
        <dsp:cNvSpPr/>
      </dsp:nvSpPr>
      <dsp:spPr>
        <a:xfrm>
          <a:off x="9135574" y="1487802"/>
          <a:ext cx="496512" cy="496512"/>
        </a:xfrm>
        <a:prstGeom prst="downArrow">
          <a:avLst>
            <a:gd name="adj1" fmla="val 55000"/>
            <a:gd name="adj2" fmla="val 45000"/>
          </a:avLst>
        </a:prstGeom>
        <a:solidFill>
          <a:schemeClr val="accent3">
            <a:tint val="40000"/>
            <a:alpha val="90000"/>
            <a:hueOff val="0"/>
            <a:satOff val="0"/>
            <a:lumOff val="0"/>
            <a:alphaOff val="0"/>
          </a:schemeClr>
        </a:solidFill>
        <a:ln w="9525" cap="flat"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9247289" y="1487802"/>
        <a:ext cx="273082" cy="373625"/>
      </dsp:txXfrm>
    </dsp:sp>
    <dsp:sp modelId="{EFFE5ACB-B6BD-4623-826B-EB13D29684DB}">
      <dsp:nvSpPr>
        <dsp:cNvPr id="0" name=""/>
        <dsp:cNvSpPr/>
      </dsp:nvSpPr>
      <dsp:spPr>
        <a:xfrm>
          <a:off x="9868812" y="2390553"/>
          <a:ext cx="496512" cy="496512"/>
        </a:xfrm>
        <a:prstGeom prst="downArrow">
          <a:avLst>
            <a:gd name="adj1" fmla="val 55000"/>
            <a:gd name="adj2" fmla="val 45000"/>
          </a:avLst>
        </a:prstGeom>
        <a:solidFill>
          <a:schemeClr val="accent4">
            <a:tint val="40000"/>
            <a:alpha val="90000"/>
            <a:hueOff val="0"/>
            <a:satOff val="0"/>
            <a:lumOff val="0"/>
            <a:alphaOff val="0"/>
          </a:schemeClr>
        </a:solidFill>
        <a:ln w="9525" cap="flat" cmpd="sng" algn="ctr">
          <a:solidFill>
            <a:schemeClr val="accent4">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9980527" y="2390553"/>
        <a:ext cx="273082" cy="373625"/>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g>
</file>

<file path=ppt/media/image5.jp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38639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418071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205516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028602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fld id="{4EC743F4-8769-40B4-85DF-6CB8DE9F66AA}" type="datetimeFigureOut">
              <a:rPr lang="en-US" smtClean="0"/>
              <a:t>12/10/2022</a:t>
            </a:fld>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FF2BD96E-3838-45D2-9031-D3AF67C920A5}" type="slidenum">
              <a:rPr lang="en-US" smtClean="0"/>
              <a:t>‹#›</a:t>
            </a:fld>
            <a:endParaRPr lang="en-US"/>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5074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1016837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398087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919847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637775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941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fld id="{4EC743F4-8769-40B4-85DF-6CB8DE9F66AA}" type="datetimeFigureOut">
              <a:rPr lang="en-US" smtClean="0"/>
              <a:t>12/10/2022</a:t>
            </a:fld>
            <a:endParaRPr lang="en-US"/>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29694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fld id="{4EC743F4-8769-40B4-85DF-6CB8DE9F66AA}" type="datetimeFigureOut">
              <a:rPr lang="en-US" smtClean="0"/>
              <a:pPr/>
              <a:t>12/10/2022</a:t>
            </a:fld>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371025609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14" r:id="rId5"/>
    <p:sldLayoutId id="2147483719" r:id="rId6"/>
    <p:sldLayoutId id="2147483715" r:id="rId7"/>
    <p:sldLayoutId id="2147483716" r:id="rId8"/>
    <p:sldLayoutId id="2147483717" r:id="rId9"/>
    <p:sldLayoutId id="2147483718" r:id="rId10"/>
    <p:sldLayoutId id="2147483720" r:id="rId11"/>
  </p:sldLayoutIdLst>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9" name="Rectangle 54">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lt Başlık 2">
            <a:extLst>
              <a:ext uri="{FF2B5EF4-FFF2-40B4-BE49-F238E27FC236}">
                <a16:creationId xmlns:a16="http://schemas.microsoft.com/office/drawing/2014/main" id="{90C301ED-E7A8-2B03-E4E7-8D1E6664C91D}"/>
              </a:ext>
            </a:extLst>
          </p:cNvPr>
          <p:cNvSpPr>
            <a:spLocks noGrp="1"/>
          </p:cNvSpPr>
          <p:nvPr>
            <p:ph type="subTitle" idx="1"/>
          </p:nvPr>
        </p:nvSpPr>
        <p:spPr>
          <a:xfrm>
            <a:off x="218478" y="873321"/>
            <a:ext cx="4565011" cy="4035097"/>
          </a:xfrm>
        </p:spPr>
        <p:txBody>
          <a:bodyPr vert="horz" lIns="91440" tIns="45720" rIns="91440" bIns="45720" rtlCol="0">
            <a:normAutofit fontScale="55000" lnSpcReduction="20000"/>
          </a:bodyPr>
          <a:lstStyle/>
          <a:p>
            <a:pPr algn="l">
              <a:lnSpc>
                <a:spcPct val="140000"/>
              </a:lnSpc>
            </a:pPr>
            <a:r>
              <a:rPr lang="en-US" sz="2900" b="1" i="1" u="sng" dirty="0"/>
              <a:t>K</a:t>
            </a:r>
            <a:r>
              <a:rPr lang="tr-TR" sz="2900" b="1" i="1" u="sng" dirty="0"/>
              <a:t>ONU ALT BÖLÜMLERİ</a:t>
            </a:r>
            <a:r>
              <a:rPr lang="en-US" sz="2900" dirty="0"/>
              <a:t>:</a:t>
            </a:r>
          </a:p>
          <a:p>
            <a:pPr marL="285750" indent="-285750" algn="l">
              <a:lnSpc>
                <a:spcPct val="140000"/>
              </a:lnSpc>
              <a:buClr>
                <a:schemeClr val="tx1"/>
              </a:buClr>
              <a:buFont typeface="Wingdings" panose="05000000000000000000" pitchFamily="2" charset="2"/>
              <a:buChar char="ü"/>
            </a:pPr>
            <a:r>
              <a:rPr lang="en-US" sz="2900" dirty="0" err="1"/>
              <a:t>Osmanlı</a:t>
            </a:r>
            <a:r>
              <a:rPr lang="en-US" sz="2900" dirty="0"/>
              <a:t> </a:t>
            </a:r>
            <a:r>
              <a:rPr lang="en-US" sz="2900" dirty="0" err="1"/>
              <a:t>Topraklarını</a:t>
            </a:r>
            <a:r>
              <a:rPr lang="en-US" sz="2900" dirty="0"/>
              <a:t> </a:t>
            </a:r>
            <a:r>
              <a:rPr lang="en-US" sz="2900" dirty="0" err="1"/>
              <a:t>Paylaşma</a:t>
            </a:r>
            <a:r>
              <a:rPr lang="en-US" sz="2900" dirty="0"/>
              <a:t> </a:t>
            </a:r>
            <a:r>
              <a:rPr lang="en-US" sz="2900" dirty="0" err="1"/>
              <a:t>Mücadelesi</a:t>
            </a:r>
            <a:endParaRPr lang="en-US" sz="2900" dirty="0"/>
          </a:p>
          <a:p>
            <a:pPr marL="285750" indent="-285750" algn="l">
              <a:lnSpc>
                <a:spcPct val="140000"/>
              </a:lnSpc>
              <a:buClr>
                <a:schemeClr val="tx1"/>
              </a:buClr>
              <a:buFont typeface="Wingdings" panose="05000000000000000000" pitchFamily="2" charset="2"/>
              <a:buChar char="ü"/>
            </a:pPr>
            <a:r>
              <a:rPr lang="en-US" sz="2900" dirty="0"/>
              <a:t>XIX </a:t>
            </a:r>
            <a:r>
              <a:rPr lang="en-US" sz="2900" dirty="0" err="1"/>
              <a:t>Yüzyılda</a:t>
            </a:r>
            <a:r>
              <a:rPr lang="en-US" sz="2900" dirty="0"/>
              <a:t> </a:t>
            </a:r>
            <a:r>
              <a:rPr lang="en-US" sz="2900" dirty="0" err="1"/>
              <a:t>Osmanlı</a:t>
            </a:r>
            <a:r>
              <a:rPr lang="en-US" sz="2900" dirty="0"/>
              <a:t> </a:t>
            </a:r>
            <a:r>
              <a:rPr lang="en-US" sz="2900" dirty="0" err="1"/>
              <a:t>Devleti</a:t>
            </a:r>
            <a:r>
              <a:rPr lang="en-US" sz="2900" dirty="0"/>
              <a:t> </a:t>
            </a:r>
            <a:r>
              <a:rPr lang="en-US" sz="2900" dirty="0" err="1"/>
              <a:t>Ve</a:t>
            </a:r>
            <a:r>
              <a:rPr lang="en-US" sz="2900" dirty="0"/>
              <a:t> </a:t>
            </a:r>
            <a:r>
              <a:rPr lang="en-US" sz="2900" dirty="0" err="1"/>
              <a:t>Büyük</a:t>
            </a:r>
            <a:r>
              <a:rPr lang="en-US" sz="2900" dirty="0"/>
              <a:t> </a:t>
            </a:r>
            <a:r>
              <a:rPr lang="en-US" sz="2900" dirty="0" err="1"/>
              <a:t>Güçler</a:t>
            </a:r>
            <a:endParaRPr lang="en-US" sz="2900" dirty="0"/>
          </a:p>
          <a:p>
            <a:pPr marL="285750" indent="-285750" algn="l">
              <a:lnSpc>
                <a:spcPct val="140000"/>
              </a:lnSpc>
              <a:buClr>
                <a:schemeClr val="tx1"/>
              </a:buClr>
              <a:buFont typeface="Wingdings" panose="05000000000000000000" pitchFamily="2" charset="2"/>
              <a:buChar char="ü"/>
            </a:pPr>
            <a:r>
              <a:rPr lang="en-US" sz="2900" dirty="0" err="1"/>
              <a:t>Osmanlı</a:t>
            </a:r>
            <a:r>
              <a:rPr lang="en-US" sz="2900" dirty="0"/>
              <a:t> </a:t>
            </a:r>
            <a:r>
              <a:rPr lang="en-US" sz="2900" dirty="0" err="1"/>
              <a:t>Devleti’ni</a:t>
            </a:r>
            <a:r>
              <a:rPr lang="en-US" sz="2900" dirty="0"/>
              <a:t> </a:t>
            </a:r>
            <a:r>
              <a:rPr lang="en-US" sz="2900" dirty="0" err="1"/>
              <a:t>Paylaşma</a:t>
            </a:r>
            <a:r>
              <a:rPr lang="en-US" sz="2900" dirty="0"/>
              <a:t> </a:t>
            </a:r>
            <a:r>
              <a:rPr lang="en-US" sz="2900" dirty="0" err="1"/>
              <a:t>Projesi</a:t>
            </a:r>
            <a:endParaRPr lang="en-US" sz="2900" dirty="0"/>
          </a:p>
          <a:p>
            <a:pPr marL="285750" indent="-285750" algn="l">
              <a:lnSpc>
                <a:spcPct val="140000"/>
              </a:lnSpc>
              <a:buClr>
                <a:schemeClr val="tx1"/>
              </a:buClr>
              <a:buFont typeface="Wingdings" panose="05000000000000000000" pitchFamily="2" charset="2"/>
              <a:buChar char="ü"/>
            </a:pPr>
            <a:r>
              <a:rPr lang="en-US" sz="2900" dirty="0" err="1"/>
              <a:t>Osmanlı</a:t>
            </a:r>
            <a:r>
              <a:rPr lang="en-US" sz="2900" dirty="0"/>
              <a:t> </a:t>
            </a:r>
            <a:r>
              <a:rPr lang="en-US" sz="2900" dirty="0" err="1"/>
              <a:t>Devleti</a:t>
            </a:r>
            <a:r>
              <a:rPr lang="en-US" sz="2900" dirty="0"/>
              <a:t> </a:t>
            </a:r>
            <a:r>
              <a:rPr lang="en-US" sz="2900" dirty="0" err="1"/>
              <a:t>ile</a:t>
            </a:r>
            <a:r>
              <a:rPr lang="en-US" sz="2900" dirty="0"/>
              <a:t> </a:t>
            </a:r>
            <a:r>
              <a:rPr lang="en-US" sz="2900" dirty="0" err="1"/>
              <a:t>Avrupalı</a:t>
            </a:r>
            <a:r>
              <a:rPr lang="en-US" sz="2900" dirty="0"/>
              <a:t> </a:t>
            </a:r>
            <a:r>
              <a:rPr lang="en-US" sz="2900" dirty="0" err="1"/>
              <a:t>Tüccar</a:t>
            </a:r>
            <a:r>
              <a:rPr lang="en-US" sz="2900" dirty="0"/>
              <a:t> </a:t>
            </a:r>
            <a:r>
              <a:rPr lang="en-US" sz="2900" dirty="0" err="1"/>
              <a:t>Devletler</a:t>
            </a:r>
            <a:endParaRPr lang="en-US" sz="2900" dirty="0"/>
          </a:p>
          <a:p>
            <a:pPr marL="285750" indent="-285750" algn="l">
              <a:lnSpc>
                <a:spcPct val="140000"/>
              </a:lnSpc>
              <a:buClr>
                <a:schemeClr val="tx1"/>
              </a:buClr>
              <a:buFont typeface="Wingdings" panose="05000000000000000000" pitchFamily="2" charset="2"/>
              <a:buChar char="ü"/>
            </a:pPr>
            <a:r>
              <a:rPr lang="en-US" sz="2900" dirty="0" err="1"/>
              <a:t>Şark</a:t>
            </a:r>
            <a:r>
              <a:rPr lang="en-US" sz="2900" dirty="0"/>
              <a:t> </a:t>
            </a:r>
            <a:r>
              <a:rPr lang="en-US" sz="2900" dirty="0" err="1"/>
              <a:t>Meselesi</a:t>
            </a:r>
            <a:r>
              <a:rPr lang="en-US" sz="2900" dirty="0"/>
              <a:t> (</a:t>
            </a:r>
            <a:r>
              <a:rPr lang="en-US" sz="2900" dirty="0" err="1"/>
              <a:t>Doğu</a:t>
            </a:r>
            <a:r>
              <a:rPr lang="en-US" sz="2900" dirty="0"/>
              <a:t> </a:t>
            </a:r>
            <a:r>
              <a:rPr lang="en-US" sz="2900" dirty="0" err="1"/>
              <a:t>Sorunu</a:t>
            </a:r>
            <a:r>
              <a:rPr lang="en-US" sz="2900" dirty="0"/>
              <a:t>)</a:t>
            </a:r>
          </a:p>
          <a:p>
            <a:pPr marL="285750" indent="-285750" algn="l">
              <a:lnSpc>
                <a:spcPct val="140000"/>
              </a:lnSpc>
              <a:buClr>
                <a:schemeClr val="tx1"/>
              </a:buClr>
              <a:buFont typeface="Wingdings" panose="05000000000000000000" pitchFamily="2" charset="2"/>
              <a:buChar char="ü"/>
            </a:pPr>
            <a:r>
              <a:rPr lang="en-US" sz="2900" dirty="0"/>
              <a:t>Milli </a:t>
            </a:r>
            <a:r>
              <a:rPr lang="en-US" sz="2900" dirty="0" err="1"/>
              <a:t>Mücadele</a:t>
            </a:r>
            <a:r>
              <a:rPr lang="en-US" sz="2900" dirty="0"/>
              <a:t> </a:t>
            </a:r>
            <a:r>
              <a:rPr lang="en-US" sz="2900" dirty="0" err="1"/>
              <a:t>ve</a:t>
            </a:r>
            <a:r>
              <a:rPr lang="en-US" sz="2900" dirty="0"/>
              <a:t> </a:t>
            </a:r>
            <a:r>
              <a:rPr lang="en-US" sz="2900" dirty="0" err="1"/>
              <a:t>Şark</a:t>
            </a:r>
            <a:r>
              <a:rPr lang="en-US" sz="2900" dirty="0"/>
              <a:t> </a:t>
            </a:r>
            <a:r>
              <a:rPr lang="en-US" sz="2900" dirty="0" err="1"/>
              <a:t>Meselesi</a:t>
            </a:r>
            <a:endParaRPr lang="en-US" sz="2900" dirty="0"/>
          </a:p>
          <a:p>
            <a:pPr algn="l">
              <a:lnSpc>
                <a:spcPct val="140000"/>
              </a:lnSpc>
            </a:pPr>
            <a:endParaRPr lang="en-US" sz="1300" dirty="0"/>
          </a:p>
        </p:txBody>
      </p:sp>
      <p:pic>
        <p:nvPicPr>
          <p:cNvPr id="22" name="Resim 21" descr="metin, çayır, açık hava, grup içeren bir resim&#10;&#10;Açıklama otomatik olarak oluşturuldu">
            <a:extLst>
              <a:ext uri="{FF2B5EF4-FFF2-40B4-BE49-F238E27FC236}">
                <a16:creationId xmlns:a16="http://schemas.microsoft.com/office/drawing/2014/main" id="{3B543B3B-4C46-56A3-292E-EFB6D0AC2C27}"/>
              </a:ext>
            </a:extLst>
          </p:cNvPr>
          <p:cNvPicPr>
            <a:picLocks noChangeAspect="1"/>
          </p:cNvPicPr>
          <p:nvPr/>
        </p:nvPicPr>
        <p:blipFill rotWithShape="1">
          <a:blip r:embed="rId2">
            <a:extLst>
              <a:ext uri="{28A0092B-C50C-407E-A947-70E740481C1C}">
                <a14:useLocalDpi xmlns:a14="http://schemas.microsoft.com/office/drawing/2010/main" val="0"/>
              </a:ext>
            </a:extLst>
          </a:blip>
          <a:srcRect l="16772" r="19985" b="-1"/>
          <a:stretch/>
        </p:blipFill>
        <p:spPr>
          <a:xfrm>
            <a:off x="6077151" y="541360"/>
            <a:ext cx="5555012" cy="5775279"/>
          </a:xfrm>
          <a:prstGeom prst="rect">
            <a:avLst/>
          </a:prstGeom>
        </p:spPr>
      </p:pic>
      <p:sp>
        <p:nvSpPr>
          <p:cNvPr id="31" name="Başlık 1">
            <a:extLst>
              <a:ext uri="{FF2B5EF4-FFF2-40B4-BE49-F238E27FC236}">
                <a16:creationId xmlns:a16="http://schemas.microsoft.com/office/drawing/2014/main" id="{063A9704-E2BA-9CC1-E593-6E22A5D9444C}"/>
              </a:ext>
            </a:extLst>
          </p:cNvPr>
          <p:cNvSpPr>
            <a:spLocks noGrp="1"/>
          </p:cNvSpPr>
          <p:nvPr>
            <p:ph type="ctrTitle"/>
          </p:nvPr>
        </p:nvSpPr>
        <p:spPr>
          <a:xfrm>
            <a:off x="-500742" y="4514494"/>
            <a:ext cx="6746031" cy="2113950"/>
          </a:xfrm>
        </p:spPr>
        <p:txBody>
          <a:bodyPr vert="horz" wrap="square" lIns="91440" tIns="45720" rIns="91440" bIns="45720" rtlCol="0" anchor="b" anchorCtr="0">
            <a:normAutofit/>
          </a:bodyPr>
          <a:lstStyle/>
          <a:p>
            <a:pPr>
              <a:lnSpc>
                <a:spcPct val="90000"/>
              </a:lnSpc>
            </a:pPr>
            <a:r>
              <a:rPr lang="en-US" sz="3100" kern="1200" cap="none" spc="0" baseline="0" dirty="0">
                <a:solidFill>
                  <a:schemeClr val="tx1"/>
                </a:solidFill>
                <a:latin typeface="+mj-lt"/>
                <a:ea typeface="+mj-ea"/>
                <a:cs typeface="+mj-cs"/>
              </a:rPr>
              <a:t>Ad</a:t>
            </a:r>
            <a:r>
              <a:rPr lang="tr-TR" sz="3100" kern="1200" cap="none" spc="0" baseline="0" dirty="0">
                <a:solidFill>
                  <a:schemeClr val="tx1"/>
                </a:solidFill>
                <a:latin typeface="+mj-lt"/>
                <a:ea typeface="+mj-ea"/>
                <a:cs typeface="+mj-cs"/>
              </a:rPr>
              <a:t>/</a:t>
            </a:r>
            <a:r>
              <a:rPr lang="en-US" sz="3100" kern="1200" cap="none" spc="0" baseline="0" dirty="0">
                <a:solidFill>
                  <a:schemeClr val="tx1"/>
                </a:solidFill>
                <a:latin typeface="+mj-lt"/>
                <a:ea typeface="+mj-ea"/>
                <a:cs typeface="+mj-cs"/>
              </a:rPr>
              <a:t> </a:t>
            </a:r>
            <a:r>
              <a:rPr lang="en-US" sz="3100" kern="1200" cap="none" spc="0" baseline="0" dirty="0" err="1">
                <a:solidFill>
                  <a:schemeClr val="tx1"/>
                </a:solidFill>
                <a:latin typeface="+mj-lt"/>
                <a:ea typeface="+mj-ea"/>
                <a:cs typeface="+mj-cs"/>
              </a:rPr>
              <a:t>Soyad</a:t>
            </a:r>
            <a:r>
              <a:rPr lang="en-US" sz="3100" kern="1200" cap="none" spc="0" baseline="0" dirty="0">
                <a:solidFill>
                  <a:schemeClr val="tx1"/>
                </a:solidFill>
                <a:latin typeface="+mj-lt"/>
                <a:ea typeface="+mj-ea"/>
                <a:cs typeface="+mj-cs"/>
              </a:rPr>
              <a:t> :Rabia </a:t>
            </a:r>
            <a:r>
              <a:rPr lang="en-US" sz="3100" kern="1200" cap="none" spc="0" baseline="0" dirty="0" err="1">
                <a:solidFill>
                  <a:schemeClr val="tx1"/>
                </a:solidFill>
                <a:latin typeface="+mj-lt"/>
                <a:ea typeface="+mj-ea"/>
                <a:cs typeface="+mj-cs"/>
              </a:rPr>
              <a:t>Gelmez</a:t>
            </a:r>
            <a:br>
              <a:rPr lang="tr-TR" sz="3100" kern="1200" cap="none" spc="0" baseline="0" dirty="0">
                <a:solidFill>
                  <a:schemeClr val="tx1"/>
                </a:solidFill>
                <a:latin typeface="+mj-lt"/>
                <a:ea typeface="+mj-ea"/>
                <a:cs typeface="+mj-cs"/>
              </a:rPr>
            </a:br>
            <a:r>
              <a:rPr lang="en-US" sz="3100" kern="1200" cap="none" spc="0" baseline="0" dirty="0">
                <a:solidFill>
                  <a:schemeClr val="tx1"/>
                </a:solidFill>
                <a:latin typeface="+mj-lt"/>
                <a:ea typeface="+mj-ea"/>
                <a:cs typeface="+mj-cs"/>
              </a:rPr>
              <a:t>Sınıf:11/B</a:t>
            </a:r>
            <a:br>
              <a:rPr lang="tr-TR" sz="3100" kern="1200" cap="none" spc="0" baseline="0" dirty="0">
                <a:solidFill>
                  <a:schemeClr val="tx1"/>
                </a:solidFill>
                <a:latin typeface="+mj-lt"/>
                <a:ea typeface="+mj-ea"/>
                <a:cs typeface="+mj-cs"/>
              </a:rPr>
            </a:br>
            <a:r>
              <a:rPr lang="en-US" sz="3100" kern="1200" cap="none" spc="0" baseline="0" dirty="0">
                <a:solidFill>
                  <a:schemeClr val="tx1"/>
                </a:solidFill>
                <a:latin typeface="+mj-lt"/>
                <a:ea typeface="+mj-ea"/>
                <a:cs typeface="+mj-cs"/>
              </a:rPr>
              <a:t>Numara:2774</a:t>
            </a:r>
            <a:br>
              <a:rPr lang="en-US" sz="2000" kern="1200" cap="none" spc="0" baseline="0" dirty="0">
                <a:solidFill>
                  <a:schemeClr val="tx1"/>
                </a:solidFill>
                <a:latin typeface="+mj-lt"/>
                <a:ea typeface="+mj-ea"/>
                <a:cs typeface="+mj-cs"/>
              </a:rPr>
            </a:br>
            <a:endParaRPr lang="en-US" sz="2000" kern="1200" cap="none" spc="0" baseline="0" dirty="0">
              <a:solidFill>
                <a:schemeClr val="tx1"/>
              </a:solidFill>
              <a:latin typeface="+mj-lt"/>
              <a:ea typeface="+mj-ea"/>
              <a:cs typeface="+mj-cs"/>
            </a:endParaRPr>
          </a:p>
        </p:txBody>
      </p:sp>
      <p:cxnSp>
        <p:nvCxnSpPr>
          <p:cNvPr id="33" name="Düz Bağlayıcı 32">
            <a:extLst>
              <a:ext uri="{FF2B5EF4-FFF2-40B4-BE49-F238E27FC236}">
                <a16:creationId xmlns:a16="http://schemas.microsoft.com/office/drawing/2014/main" id="{CFADF234-022A-4B24-2734-DE8065347A5C}"/>
              </a:ext>
            </a:extLst>
          </p:cNvPr>
          <p:cNvCxnSpPr>
            <a:cxnSpLocks/>
          </p:cNvCxnSpPr>
          <p:nvPr/>
        </p:nvCxnSpPr>
        <p:spPr>
          <a:xfrm>
            <a:off x="559837" y="4693298"/>
            <a:ext cx="4995177"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2" name="Metin kutusu 1">
            <a:extLst>
              <a:ext uri="{FF2B5EF4-FFF2-40B4-BE49-F238E27FC236}">
                <a16:creationId xmlns:a16="http://schemas.microsoft.com/office/drawing/2014/main" id="{7436D5FC-2FF3-9F60-53A5-B63C1CE6BC5C}"/>
              </a:ext>
            </a:extLst>
          </p:cNvPr>
          <p:cNvSpPr txBox="1"/>
          <p:nvPr/>
        </p:nvSpPr>
        <p:spPr>
          <a:xfrm>
            <a:off x="0" y="258092"/>
            <a:ext cx="7058025" cy="400110"/>
          </a:xfrm>
          <a:prstGeom prst="rect">
            <a:avLst/>
          </a:prstGeom>
          <a:noFill/>
        </p:spPr>
        <p:txBody>
          <a:bodyPr wrap="square" rtlCol="0">
            <a:spAutoFit/>
          </a:bodyPr>
          <a:lstStyle/>
          <a:p>
            <a:r>
              <a:rPr lang="tr-TR" sz="2000" b="1" dirty="0"/>
              <a:t>ULUSLARARASI İLİŞKİLERDE DENGE STRATEJİSİ</a:t>
            </a:r>
          </a:p>
        </p:txBody>
      </p:sp>
    </p:spTree>
    <p:extLst>
      <p:ext uri="{BB962C8B-B14F-4D97-AF65-F5344CB8AC3E}">
        <p14:creationId xmlns:p14="http://schemas.microsoft.com/office/powerpoint/2010/main" val="789097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14D0E09-5DF2-AA82-B271-F6C9FA1851CB}"/>
              </a:ext>
            </a:extLst>
          </p:cNvPr>
          <p:cNvSpPr>
            <a:spLocks noGrp="1"/>
          </p:cNvSpPr>
          <p:nvPr>
            <p:ph type="title"/>
          </p:nvPr>
        </p:nvSpPr>
        <p:spPr>
          <a:xfrm>
            <a:off x="0" y="-416475"/>
            <a:ext cx="10213200" cy="1112836"/>
          </a:xfrm>
        </p:spPr>
        <p:txBody>
          <a:bodyPr>
            <a:normAutofit/>
          </a:bodyPr>
          <a:lstStyle/>
          <a:p>
            <a:r>
              <a:rPr lang="tr-TR" b="1" spc="50" dirty="0">
                <a:solidFill>
                  <a:schemeClr val="tx1">
                    <a:alpha val="60000"/>
                  </a:schemeClr>
                </a:solidFill>
                <a:latin typeface="Times New Roman" panose="02020603050405020304" pitchFamily="18" charset="0"/>
                <a:ea typeface="+mn-ea"/>
                <a:cs typeface="Times New Roman" panose="02020603050405020304" pitchFamily="18" charset="0"/>
              </a:rPr>
              <a:t>KAYNAKÇA</a:t>
            </a:r>
          </a:p>
        </p:txBody>
      </p:sp>
      <p:sp>
        <p:nvSpPr>
          <p:cNvPr id="3" name="İçerik Yer Tutucusu 2">
            <a:extLst>
              <a:ext uri="{FF2B5EF4-FFF2-40B4-BE49-F238E27FC236}">
                <a16:creationId xmlns:a16="http://schemas.microsoft.com/office/drawing/2014/main" id="{10276B20-D819-B1EB-4AEE-94B4CAFB3F4D}"/>
              </a:ext>
            </a:extLst>
          </p:cNvPr>
          <p:cNvSpPr>
            <a:spLocks noGrp="1"/>
          </p:cNvSpPr>
          <p:nvPr>
            <p:ph idx="1"/>
          </p:nvPr>
        </p:nvSpPr>
        <p:spPr>
          <a:xfrm>
            <a:off x="65313" y="849087"/>
            <a:ext cx="12503022" cy="6167534"/>
          </a:xfrm>
        </p:spPr>
        <p:txBody>
          <a:bodyPr>
            <a:normAutofit fontScale="92500" lnSpcReduction="20000"/>
          </a:bodyPr>
          <a:lstStyle/>
          <a:p>
            <a:pPr>
              <a:buClrTx/>
              <a:buFont typeface="Wingdings" panose="05000000000000000000" pitchFamily="2" charset="2"/>
              <a:buChar char="q"/>
            </a:pPr>
            <a:r>
              <a:rPr lang="tr-TR" sz="1900" dirty="0"/>
              <a:t>Ders Kitabı</a:t>
            </a:r>
          </a:p>
          <a:p>
            <a:pPr>
              <a:buClrTx/>
              <a:buFont typeface="Wingdings" panose="05000000000000000000" pitchFamily="2" charset="2"/>
              <a:buChar char="q"/>
            </a:pPr>
            <a:r>
              <a:rPr lang="tr-TR" sz="1900" dirty="0"/>
              <a:t>*https://www.nkfu.com/sark-meselesi-nedir-ozeti/</a:t>
            </a:r>
          </a:p>
          <a:p>
            <a:pPr>
              <a:buClrTx/>
              <a:buFont typeface="Wingdings" panose="05000000000000000000" pitchFamily="2" charset="2"/>
              <a:buChar char="q"/>
            </a:pPr>
            <a:r>
              <a:rPr lang="tr-TR" sz="1900" dirty="0"/>
              <a:t>*https://www.dersimiz.com/terimler-sozlugu/ittifak-nedir-ne-demek-6320</a:t>
            </a:r>
          </a:p>
          <a:p>
            <a:pPr>
              <a:buClrTx/>
              <a:buFont typeface="Wingdings" panose="05000000000000000000" pitchFamily="2" charset="2"/>
              <a:buChar char="q"/>
            </a:pPr>
            <a:r>
              <a:rPr lang="tr-TR" sz="1900" dirty="0"/>
              <a:t>*https://www.denkbilgi.com/itilaf-ve-ittifak-ne-demek.html</a:t>
            </a:r>
          </a:p>
          <a:p>
            <a:pPr>
              <a:buClrTx/>
              <a:buFont typeface="Wingdings" panose="05000000000000000000" pitchFamily="2" charset="2"/>
              <a:buChar char="q"/>
            </a:pPr>
            <a:r>
              <a:rPr lang="tr-TR" sz="1900" dirty="0"/>
              <a:t>*https://www.dersimiz.com/terimler-sozlugu/panslavizm-nedir-ne-demek-23117</a:t>
            </a:r>
          </a:p>
          <a:p>
            <a:pPr>
              <a:buClrTx/>
              <a:buFont typeface="Wingdings" panose="05000000000000000000" pitchFamily="2" charset="2"/>
              <a:buChar char="q"/>
            </a:pPr>
            <a:r>
              <a:rPr lang="tr-TR" sz="1900" dirty="0"/>
              <a:t>*https://yandex.com.tr/gorsel/search?text=napoleon%20sava%C5%9Flar%C4%B1&amp;isize=large&amp;from=tabbar&amp;pos=2&amp;rpt=simage&amp;img_url=http%3A%2F%2Fi.pinimg.com%2Foriginals%2F08%2F2b%2Fff%2F082bff3ace1e5031259ea83f99a5e09c.jpg&amp;lr=21032</a:t>
            </a:r>
          </a:p>
          <a:p>
            <a:pPr>
              <a:buClrTx/>
              <a:buFont typeface="Wingdings" panose="05000000000000000000" pitchFamily="2" charset="2"/>
              <a:buChar char="q"/>
            </a:pPr>
            <a:r>
              <a:rPr lang="tr-TR" sz="1900" dirty="0"/>
              <a:t>*https://www.milliyet.com.tr/egitim/denge-politikasi-nedir-kisaca-denge-politikasi-osmanliyi-nasil-etkilemistir-6444831</a:t>
            </a:r>
          </a:p>
          <a:p>
            <a:pPr>
              <a:buClrTx/>
              <a:buFont typeface="Wingdings" panose="05000000000000000000" pitchFamily="2" charset="2"/>
              <a:buChar char="q"/>
            </a:pPr>
            <a:r>
              <a:rPr lang="tr-TR" sz="1900" dirty="0"/>
              <a:t>*https://www.dersimiz.com/terimler-sozlugu/grek-projesi-nedir-ne-demek-46646</a:t>
            </a:r>
          </a:p>
          <a:p>
            <a:pPr>
              <a:buClrTx/>
              <a:buFont typeface="Wingdings" panose="05000000000000000000" pitchFamily="2" charset="2"/>
              <a:buChar char="q"/>
            </a:pPr>
            <a:r>
              <a:rPr lang="tr-TR" sz="1900" dirty="0"/>
              <a:t>*https://www.dersimiz.com/terimler-sozlugu/somurgecilik-nedir-ne-demek-18720</a:t>
            </a:r>
          </a:p>
          <a:p>
            <a:pPr>
              <a:buClrTx/>
              <a:buFont typeface="Wingdings" panose="05000000000000000000" pitchFamily="2" charset="2"/>
              <a:buChar char="q"/>
            </a:pPr>
            <a:r>
              <a:rPr lang="tr-TR" sz="1900" dirty="0"/>
              <a:t>*https://www.dersimiz.com/terimler-sozlugu/bogazlar-sorunu-nedir-ne-demek-46696</a:t>
            </a:r>
          </a:p>
        </p:txBody>
      </p:sp>
    </p:spTree>
    <p:extLst>
      <p:ext uri="{BB962C8B-B14F-4D97-AF65-F5344CB8AC3E}">
        <p14:creationId xmlns:p14="http://schemas.microsoft.com/office/powerpoint/2010/main" val="9347750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F744743-972D-9EFE-0ED3-9D9350C802F8}"/>
              </a:ext>
            </a:extLst>
          </p:cNvPr>
          <p:cNvSpPr>
            <a:spLocks noGrp="1"/>
          </p:cNvSpPr>
          <p:nvPr>
            <p:ph idx="1"/>
          </p:nvPr>
        </p:nvSpPr>
        <p:spPr>
          <a:xfrm>
            <a:off x="74645" y="298581"/>
            <a:ext cx="11999167" cy="6456782"/>
          </a:xfrm>
        </p:spPr>
        <p:txBody>
          <a:bodyPr>
            <a:normAutofit fontScale="92500"/>
          </a:bodyPr>
          <a:lstStyle/>
          <a:p>
            <a:pPr>
              <a:buClrTx/>
              <a:buFont typeface="Wingdings" panose="05000000000000000000" pitchFamily="2" charset="2"/>
              <a:buChar char="q"/>
            </a:pPr>
            <a:r>
              <a:rPr lang="tr-TR" sz="2000" dirty="0"/>
              <a:t>*https://www.yandex.com.tr/gorsel/search?text=tarih%20slayt%C4%B1%20ile%20ilgili%20resim&amp;from=tabbar&amp;p=2&amp;pos=94&amp;rpt=simage&amp;img_url=http%3A%2F%2Flookaside.fbsbx.com%2Flookaside%2Fcrawler%2Fmedia%2F%3Fmedia_id%3D357624112874561&amp;lr=21032</a:t>
            </a:r>
          </a:p>
          <a:p>
            <a:pPr>
              <a:buClrTx/>
              <a:buFont typeface="Wingdings" panose="05000000000000000000" pitchFamily="2" charset="2"/>
              <a:buChar char="q"/>
            </a:pPr>
            <a:r>
              <a:rPr lang="tr-TR" sz="2000" dirty="0"/>
              <a:t>*https://bikifi.com/biki/osmanli-topraklarini-paylasma-mucadelesi/</a:t>
            </a:r>
          </a:p>
          <a:p>
            <a:pPr>
              <a:buClrTx/>
              <a:buFont typeface="Wingdings" panose="05000000000000000000" pitchFamily="2" charset="2"/>
              <a:buChar char="q"/>
            </a:pPr>
            <a:r>
              <a:rPr lang="tr-TR" sz="2000" dirty="0"/>
              <a:t>*https://upload.wikimedia.org/wikipedia/commons/a/a4/Bataille_d%27Aboukir%2C_25_juillet_1799.jpg</a:t>
            </a:r>
          </a:p>
          <a:p>
            <a:pPr>
              <a:buClrTx/>
              <a:buFont typeface="Wingdings" panose="05000000000000000000" pitchFamily="2" charset="2"/>
              <a:buChar char="q"/>
            </a:pPr>
            <a:r>
              <a:rPr lang="tr-TR" sz="2000" dirty="0"/>
              <a:t>*https://tarihbilinci.com/konular/osmanli-topraklarini-paylasma-mucadelesi.1667/</a:t>
            </a:r>
          </a:p>
          <a:p>
            <a:pPr>
              <a:buClrTx/>
              <a:buFont typeface="Wingdings" panose="05000000000000000000" pitchFamily="2" charset="2"/>
              <a:buChar char="q"/>
            </a:pPr>
            <a:r>
              <a:rPr lang="tr-TR" sz="2000" dirty="0"/>
              <a:t>*https://i.pinimg.com/originals/20/2e/69/202e696755115a59b423f07270584fd5.jpg</a:t>
            </a:r>
          </a:p>
          <a:p>
            <a:pPr>
              <a:buClrTx/>
              <a:buFont typeface="Wingdings" panose="05000000000000000000" pitchFamily="2" charset="2"/>
              <a:buChar char="q"/>
            </a:pPr>
            <a:r>
              <a:rPr lang="tr-TR" sz="2000" dirty="0"/>
              <a:t>*https://upload.wikimedia.org/wikipedia/commons/b/b0/Portrait_of_Emperor_Joseph_II_in_military_uniform.jpg</a:t>
            </a:r>
          </a:p>
          <a:p>
            <a:pPr>
              <a:buClrTx/>
              <a:buFont typeface="Wingdings" panose="05000000000000000000" pitchFamily="2" charset="2"/>
              <a:buChar char="q"/>
            </a:pPr>
            <a:r>
              <a:rPr lang="tr-TR" sz="2000" dirty="0"/>
              <a:t>*https://img.theculturetrip.com/1440x/smart/wp-content/uploads/2016/04/montesquieu_1.png</a:t>
            </a:r>
          </a:p>
          <a:p>
            <a:pPr>
              <a:buClrTx/>
              <a:buFont typeface="Wingdings" panose="05000000000000000000" pitchFamily="2" charset="2"/>
              <a:buChar char="q"/>
            </a:pPr>
            <a:r>
              <a:rPr lang="tr-TR" sz="2000" dirty="0"/>
              <a:t>*https://bikifi.com/biki/osmanli-topraklarini-paylasma-mucadelesi/*</a:t>
            </a:r>
          </a:p>
          <a:p>
            <a:endParaRPr lang="tr-TR" dirty="0"/>
          </a:p>
        </p:txBody>
      </p:sp>
    </p:spTree>
    <p:extLst>
      <p:ext uri="{BB962C8B-B14F-4D97-AF65-F5344CB8AC3E}">
        <p14:creationId xmlns:p14="http://schemas.microsoft.com/office/powerpoint/2010/main" val="3402331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2" name="Başlık 1">
            <a:extLst>
              <a:ext uri="{FF2B5EF4-FFF2-40B4-BE49-F238E27FC236}">
                <a16:creationId xmlns:a16="http://schemas.microsoft.com/office/drawing/2014/main" id="{114F9B9D-A3A9-C517-03E6-178968E64A89}"/>
              </a:ext>
            </a:extLst>
          </p:cNvPr>
          <p:cNvSpPr>
            <a:spLocks noGrp="1"/>
          </p:cNvSpPr>
          <p:nvPr>
            <p:ph type="title"/>
          </p:nvPr>
        </p:nvSpPr>
        <p:spPr>
          <a:xfrm>
            <a:off x="1082675" y="542670"/>
            <a:ext cx="10026650" cy="1124202"/>
          </a:xfrm>
        </p:spPr>
        <p:txBody>
          <a:bodyPr wrap="square" anchor="ctr">
            <a:normAutofit/>
          </a:bodyPr>
          <a:lstStyle/>
          <a:p>
            <a:pPr algn="ctr"/>
            <a:r>
              <a:rPr lang="tr-TR"/>
              <a:t>KAVRAMLAR</a:t>
            </a:r>
          </a:p>
        </p:txBody>
      </p:sp>
      <p:sp>
        <p:nvSpPr>
          <p:cNvPr id="11" name="Rectangle 10">
            <a:extLst>
              <a:ext uri="{FF2B5EF4-FFF2-40B4-BE49-F238E27FC236}">
                <a16:creationId xmlns:a16="http://schemas.microsoft.com/office/drawing/2014/main" id="{F883A8D1-ED1B-47A1-AA44-289C080EDD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52664"/>
            <a:ext cx="12192000" cy="4605336"/>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aphicFrame>
        <p:nvGraphicFramePr>
          <p:cNvPr id="5" name="İçerik Yer Tutucusu 2">
            <a:extLst>
              <a:ext uri="{FF2B5EF4-FFF2-40B4-BE49-F238E27FC236}">
                <a16:creationId xmlns:a16="http://schemas.microsoft.com/office/drawing/2014/main" id="{E4377640-E16B-FD16-E3E7-338E53CE5AB7}"/>
              </a:ext>
            </a:extLst>
          </p:cNvPr>
          <p:cNvGraphicFramePr>
            <a:graphicFrameLocks noGrp="1"/>
          </p:cNvGraphicFramePr>
          <p:nvPr>
            <p:ph idx="1"/>
            <p:extLst>
              <p:ext uri="{D42A27DB-BD31-4B8C-83A1-F6EECF244321}">
                <p14:modId xmlns:p14="http://schemas.microsoft.com/office/powerpoint/2010/main" val="289990883"/>
              </p:ext>
            </p:extLst>
          </p:nvPr>
        </p:nvGraphicFramePr>
        <p:xfrm>
          <a:off x="541338" y="2843212"/>
          <a:ext cx="11109674" cy="34721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238096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B65AA36A-D7CC-493C-A0EE-F8AC3564D1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Resim 8" descr="pergel, birkaç içeren bir resim&#10;&#10;Açıklama otomatik olarak oluşturuldu">
            <a:extLst>
              <a:ext uri="{FF2B5EF4-FFF2-40B4-BE49-F238E27FC236}">
                <a16:creationId xmlns:a16="http://schemas.microsoft.com/office/drawing/2014/main" id="{51419A69-9B0E-C439-7DCC-3E18F31C6778}"/>
              </a:ext>
            </a:extLst>
          </p:cNvPr>
          <p:cNvPicPr>
            <a:picLocks noChangeAspect="1"/>
          </p:cNvPicPr>
          <p:nvPr/>
        </p:nvPicPr>
        <p:blipFill rotWithShape="1">
          <a:blip r:embed="rId2">
            <a:extLst>
              <a:ext uri="{28A0092B-C50C-407E-A947-70E740481C1C}">
                <a14:useLocalDpi xmlns:a14="http://schemas.microsoft.com/office/drawing/2010/main" val="0"/>
              </a:ext>
            </a:extLst>
          </a:blip>
          <a:srcRect l="40056" r="3694"/>
          <a:stretch/>
        </p:blipFill>
        <p:spPr>
          <a:xfrm>
            <a:off x="717006" y="540000"/>
            <a:ext cx="5778000" cy="5778000"/>
          </a:xfrm>
          <a:custGeom>
            <a:avLst/>
            <a:gdLst/>
            <a:ahLst/>
            <a:cxnLst/>
            <a:rect l="l" t="t" r="r" b="b"/>
            <a:pathLst>
              <a:path w="5778000" h="5778000">
                <a:moveTo>
                  <a:pt x="2889000" y="0"/>
                </a:moveTo>
                <a:cubicBezTo>
                  <a:pt x="4484551" y="0"/>
                  <a:pt x="5778000" y="1293449"/>
                  <a:pt x="5778000" y="2889000"/>
                </a:cubicBezTo>
                <a:cubicBezTo>
                  <a:pt x="5778000" y="4484551"/>
                  <a:pt x="4484551" y="5778000"/>
                  <a:pt x="2889000" y="5778000"/>
                </a:cubicBezTo>
                <a:cubicBezTo>
                  <a:pt x="1293449" y="5778000"/>
                  <a:pt x="0" y="4484551"/>
                  <a:pt x="0" y="2889000"/>
                </a:cubicBezTo>
                <a:cubicBezTo>
                  <a:pt x="0" y="1293449"/>
                  <a:pt x="1293449" y="0"/>
                  <a:pt x="2889000" y="0"/>
                </a:cubicBezTo>
                <a:close/>
              </a:path>
            </a:pathLst>
          </a:custGeom>
        </p:spPr>
      </p:pic>
      <p:cxnSp>
        <p:nvCxnSpPr>
          <p:cNvPr id="16" name="Straight Connector 15">
            <a:extLst>
              <a:ext uri="{FF2B5EF4-FFF2-40B4-BE49-F238E27FC236}">
                <a16:creationId xmlns:a16="http://schemas.microsoft.com/office/drawing/2014/main" id="{1850A2DA-FC3C-4E59-9724-29CF2777D3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81769"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2CF74C3A-979F-A774-9C00-F31226BE8771}"/>
              </a:ext>
            </a:extLst>
          </p:cNvPr>
          <p:cNvSpPr>
            <a:spLocks noGrp="1"/>
          </p:cNvSpPr>
          <p:nvPr>
            <p:ph idx="1"/>
          </p:nvPr>
        </p:nvSpPr>
        <p:spPr>
          <a:xfrm>
            <a:off x="7112369" y="540000"/>
            <a:ext cx="4078800" cy="6317999"/>
          </a:xfrm>
        </p:spPr>
        <p:txBody>
          <a:bodyPr>
            <a:normAutofit fontScale="92500"/>
          </a:bodyPr>
          <a:lstStyle/>
          <a:p>
            <a:pPr>
              <a:lnSpc>
                <a:spcPct val="140000"/>
              </a:lnSpc>
              <a:buClrTx/>
              <a:buFont typeface="Wingdings" panose="05000000000000000000" pitchFamily="2" charset="2"/>
              <a:buChar char="Ø"/>
            </a:pPr>
            <a:r>
              <a:rPr lang="tr-TR" sz="1600" b="1" i="1" dirty="0">
                <a:solidFill>
                  <a:schemeClr val="tx1"/>
                </a:solidFill>
                <a:latin typeface="Times New Roman" panose="02020603050405020304" pitchFamily="18" charset="0"/>
                <a:cs typeface="Times New Roman" panose="02020603050405020304" pitchFamily="18" charset="0"/>
              </a:rPr>
              <a:t>Denge Politikası: </a:t>
            </a:r>
            <a:r>
              <a:rPr lang="tr-TR" sz="1600" b="0" i="0" dirty="0">
                <a:effectLst/>
                <a:latin typeface="Times New Roman" panose="02020603050405020304" pitchFamily="18" charset="0"/>
                <a:cs typeface="Times New Roman" panose="02020603050405020304" pitchFamily="18" charset="0"/>
              </a:rPr>
              <a:t>Denge politikası, Osmanlı Devletinin daha fazla toprak kaybetmemek için Avrupalı devletleriyle kurduğu ittifaklara verilen isimdir.</a:t>
            </a:r>
            <a:r>
              <a:rPr lang="tr-TR" sz="1600" dirty="0">
                <a:latin typeface="Times New Roman" panose="02020603050405020304" pitchFamily="18" charset="0"/>
                <a:cs typeface="Times New Roman" panose="02020603050405020304" pitchFamily="18" charset="0"/>
              </a:rPr>
              <a:t> </a:t>
            </a:r>
          </a:p>
          <a:p>
            <a:pPr>
              <a:lnSpc>
                <a:spcPct val="140000"/>
              </a:lnSpc>
              <a:buClrTx/>
              <a:buFont typeface="Wingdings" panose="05000000000000000000" pitchFamily="2" charset="2"/>
              <a:buChar char="Ø"/>
            </a:pPr>
            <a:r>
              <a:rPr lang="tr-TR" sz="1600" b="1" i="1" dirty="0">
                <a:solidFill>
                  <a:schemeClr val="tx1"/>
                </a:solidFill>
                <a:latin typeface="Times New Roman" panose="02020603050405020304" pitchFamily="18" charset="0"/>
                <a:cs typeface="Times New Roman" panose="02020603050405020304" pitchFamily="18" charset="0"/>
              </a:rPr>
              <a:t>Grek Projesi: </a:t>
            </a:r>
            <a:r>
              <a:rPr lang="tr-TR" sz="1600" dirty="0">
                <a:latin typeface="Times New Roman" panose="02020603050405020304" pitchFamily="18" charset="0"/>
                <a:cs typeface="Times New Roman" panose="02020603050405020304" pitchFamily="18" charset="0"/>
              </a:rPr>
              <a:t>1787-1792 yılları arasında Osmanlılar ile savaşan Avusturya ve Rusya'nın yürütmüş olduğu gizli plandır. </a:t>
            </a:r>
          </a:p>
          <a:p>
            <a:pPr>
              <a:lnSpc>
                <a:spcPct val="140000"/>
              </a:lnSpc>
              <a:buClrTx/>
              <a:buFont typeface="Wingdings" panose="05000000000000000000" pitchFamily="2" charset="2"/>
              <a:buChar char="Ø"/>
            </a:pPr>
            <a:r>
              <a:rPr lang="tr-TR" sz="1600" b="1" i="1" dirty="0">
                <a:solidFill>
                  <a:schemeClr val="tx1"/>
                </a:solidFill>
                <a:latin typeface="Times New Roman" panose="02020603050405020304" pitchFamily="18" charset="0"/>
                <a:cs typeface="Times New Roman" panose="02020603050405020304" pitchFamily="18" charset="0"/>
              </a:rPr>
              <a:t>Sömürgecilik:</a:t>
            </a:r>
            <a:r>
              <a:rPr lang="tr-TR" sz="1600" b="1" i="1" dirty="0">
                <a:latin typeface="Times New Roman" panose="02020603050405020304" pitchFamily="18" charset="0"/>
                <a:cs typeface="Times New Roman" panose="02020603050405020304" pitchFamily="18" charset="0"/>
              </a:rPr>
              <a:t> </a:t>
            </a:r>
            <a:r>
              <a:rPr lang="tr-TR" sz="1600" dirty="0">
                <a:latin typeface="Times New Roman" panose="02020603050405020304" pitchFamily="18" charset="0"/>
                <a:cs typeface="Times New Roman" panose="02020603050405020304" pitchFamily="18" charset="0"/>
              </a:rPr>
              <a:t>Bir devletin bir başka ülkeyi işgal ederek yönetmesi ve işgal ettiği ülkenin zenginlik kaynaklarını kendi yararına kullanması.</a:t>
            </a:r>
          </a:p>
          <a:p>
            <a:pPr>
              <a:lnSpc>
                <a:spcPct val="140000"/>
              </a:lnSpc>
              <a:buClrTx/>
              <a:buFont typeface="Wingdings" panose="05000000000000000000" pitchFamily="2" charset="2"/>
              <a:buChar char="Ø"/>
            </a:pPr>
            <a:r>
              <a:rPr lang="tr-TR" sz="1600" b="1" i="1" dirty="0">
                <a:solidFill>
                  <a:schemeClr val="tx1"/>
                </a:solidFill>
                <a:latin typeface="Times New Roman" panose="02020603050405020304" pitchFamily="18" charset="0"/>
                <a:cs typeface="Times New Roman" panose="02020603050405020304" pitchFamily="18" charset="0"/>
              </a:rPr>
              <a:t>Boğazlar Sorunu: </a:t>
            </a:r>
            <a:r>
              <a:rPr lang="tr-TR" sz="1600" dirty="0">
                <a:latin typeface="Times New Roman" panose="02020603050405020304" pitchFamily="18" charset="0"/>
                <a:cs typeface="Times New Roman" panose="02020603050405020304" pitchFamily="18" charset="0"/>
              </a:rPr>
              <a:t>İstanbul ve Çanakkale Boğazlarının stratejik askerî önemi nedeniyle hem Osmanlı Devleti’ni hedef alan, hem de Avrupa ülkelerinin kendi aralarında çekişmelere yol açan sorundur.</a:t>
            </a:r>
          </a:p>
          <a:p>
            <a:pPr>
              <a:lnSpc>
                <a:spcPct val="140000"/>
              </a:lnSpc>
            </a:pPr>
            <a:endParaRPr lang="tr-TR" sz="1000" dirty="0">
              <a:latin typeface="Times New Roman" panose="02020603050405020304" pitchFamily="18" charset="0"/>
              <a:cs typeface="Times New Roman" panose="02020603050405020304" pitchFamily="18" charset="0"/>
            </a:endParaRPr>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a:p>
            <a:pPr>
              <a:lnSpc>
                <a:spcPct val="140000"/>
              </a:lnSpc>
            </a:pPr>
            <a:endParaRPr lang="tr-TR" sz="800" dirty="0"/>
          </a:p>
        </p:txBody>
      </p:sp>
    </p:spTree>
    <p:extLst>
      <p:ext uri="{BB962C8B-B14F-4D97-AF65-F5344CB8AC3E}">
        <p14:creationId xmlns:p14="http://schemas.microsoft.com/office/powerpoint/2010/main" val="1632818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EE3A525A-0B2D-86DC-B577-898D59196768}"/>
              </a:ext>
            </a:extLst>
          </p:cNvPr>
          <p:cNvSpPr>
            <a:spLocks noGrp="1"/>
          </p:cNvSpPr>
          <p:nvPr>
            <p:ph type="title"/>
          </p:nvPr>
        </p:nvSpPr>
        <p:spPr>
          <a:xfrm>
            <a:off x="990000" y="395288"/>
            <a:ext cx="4078800" cy="1597753"/>
          </a:xfrm>
        </p:spPr>
        <p:txBody>
          <a:bodyPr wrap="square" anchor="b">
            <a:normAutofit/>
          </a:bodyPr>
          <a:lstStyle/>
          <a:p>
            <a:pPr algn="ctr">
              <a:lnSpc>
                <a:spcPct val="90000"/>
              </a:lnSpc>
            </a:pPr>
            <a:r>
              <a:rPr lang="tr-TR" sz="2700"/>
              <a:t>OSMANLI TOPRAKLARINI PAYLAŞMA MÜCADELESİ</a:t>
            </a:r>
          </a:p>
        </p:txBody>
      </p:sp>
      <p:sp>
        <p:nvSpPr>
          <p:cNvPr id="3" name="İçerik Yer Tutucusu 2">
            <a:extLst>
              <a:ext uri="{FF2B5EF4-FFF2-40B4-BE49-F238E27FC236}">
                <a16:creationId xmlns:a16="http://schemas.microsoft.com/office/drawing/2014/main" id="{CEAAC3EF-9B90-E355-6B75-7ED221BEBAAF}"/>
              </a:ext>
            </a:extLst>
          </p:cNvPr>
          <p:cNvSpPr>
            <a:spLocks noGrp="1"/>
          </p:cNvSpPr>
          <p:nvPr>
            <p:ph idx="1"/>
          </p:nvPr>
        </p:nvSpPr>
        <p:spPr>
          <a:xfrm>
            <a:off x="0" y="2238375"/>
            <a:ext cx="5943600" cy="4362450"/>
          </a:xfrm>
        </p:spPr>
        <p:txBody>
          <a:bodyPr>
            <a:normAutofit/>
          </a:bodyPr>
          <a:lstStyle/>
          <a:p>
            <a:pPr>
              <a:lnSpc>
                <a:spcPct val="140000"/>
              </a:lnSpc>
              <a:spcAft>
                <a:spcPts val="800"/>
              </a:spcAft>
              <a:buClrTx/>
              <a:buFont typeface="Wingdings" panose="05000000000000000000" pitchFamily="2" charset="2"/>
              <a:buChar char="Ø"/>
            </a:pPr>
            <a:r>
              <a:rPr lang="tr-TR" sz="1400" dirty="0">
                <a:effectLst/>
                <a:latin typeface="Calibri" panose="020F0502020204030204" pitchFamily="34" charset="0"/>
                <a:ea typeface="Calibri" panose="020F0502020204030204" pitchFamily="34" charset="0"/>
                <a:cs typeface="Times New Roman" panose="02020603050405020304" pitchFamily="18" charset="0"/>
              </a:rPr>
              <a:t>Rusya ile Avusturya’nın bu ittifakı, Avrupa’daki siyasi dengeyi temelden sarsacak niteliktedir.</a:t>
            </a:r>
          </a:p>
          <a:p>
            <a:pPr>
              <a:lnSpc>
                <a:spcPct val="140000"/>
              </a:lnSpc>
              <a:spcAft>
                <a:spcPts val="800"/>
              </a:spcAft>
              <a:buClrTx/>
              <a:buFont typeface="Wingdings" panose="05000000000000000000" pitchFamily="2" charset="2"/>
              <a:buChar char="Ø"/>
            </a:pPr>
            <a:r>
              <a:rPr lang="tr-TR" sz="1400" dirty="0">
                <a:effectLst/>
                <a:latin typeface="Calibri" panose="020F0502020204030204" pitchFamily="34" charset="0"/>
                <a:ea typeface="Calibri" panose="020F0502020204030204" pitchFamily="34" charset="0"/>
                <a:cs typeface="Times New Roman" panose="02020603050405020304" pitchFamily="18" charset="0"/>
              </a:rPr>
              <a:t> Bu planın genel amacı Osmanlıların Avrupa’dan atılması ve topraklarının kendi aralarında paylaşılmasıdır.</a:t>
            </a:r>
          </a:p>
          <a:p>
            <a:pPr>
              <a:lnSpc>
                <a:spcPct val="140000"/>
              </a:lnSpc>
              <a:spcAft>
                <a:spcPts val="800"/>
              </a:spcAft>
              <a:buClrTx/>
              <a:buFont typeface="Wingdings" panose="05000000000000000000" pitchFamily="2" charset="2"/>
              <a:buChar char="Ø"/>
            </a:pPr>
            <a:r>
              <a:rPr lang="tr-TR" sz="1400" dirty="0">
                <a:effectLst/>
                <a:latin typeface="Calibri" panose="020F0502020204030204" pitchFamily="34" charset="0"/>
                <a:ea typeface="Calibri" panose="020F0502020204030204" pitchFamily="34" charset="0"/>
                <a:cs typeface="Times New Roman" panose="02020603050405020304" pitchFamily="18" charset="0"/>
              </a:rPr>
              <a:t> II. Katerina bu planla İstanbul, Trakya, Makedonya, Bulgaristan ve Kuzey Yunanistan’la birleşerek yeni bir Bizans İmparatorluğu kurmayı istemiştir. Balkanlarda birçok bölgenin ise Avusturya’ya verilmesi öngörülmüştür.</a:t>
            </a:r>
          </a:p>
          <a:p>
            <a:pPr>
              <a:lnSpc>
                <a:spcPct val="140000"/>
              </a:lnSpc>
              <a:spcAft>
                <a:spcPts val="800"/>
              </a:spcAft>
              <a:buClrTx/>
              <a:buFont typeface="Wingdings" panose="05000000000000000000" pitchFamily="2" charset="2"/>
              <a:buChar char="Ø"/>
            </a:pPr>
            <a:r>
              <a:rPr lang="tr-TR" sz="1400" dirty="0">
                <a:effectLst/>
                <a:latin typeface="Calibri" panose="020F0502020204030204" pitchFamily="34" charset="0"/>
                <a:ea typeface="Calibri" panose="020F0502020204030204" pitchFamily="34" charset="0"/>
                <a:cs typeface="Times New Roman" panose="02020603050405020304" pitchFamily="18" charset="0"/>
              </a:rPr>
              <a:t>Osmanlı topraklarını paylaşmayı öngören bu proje, Avusturya İmparatoru II. Joseph’in ölmesiyle uygulanamamıştır.</a:t>
            </a:r>
          </a:p>
          <a:p>
            <a:pPr>
              <a:lnSpc>
                <a:spcPct val="140000"/>
              </a:lnSpc>
            </a:pPr>
            <a:endParaRPr lang="tr-TR" sz="1000" dirty="0"/>
          </a:p>
        </p:txBody>
      </p:sp>
      <p:cxnSp>
        <p:nvCxnSpPr>
          <p:cNvPr id="15" name="Straight Connector 11">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Resim 4" descr="açık hava, insanlar, grup, çizgi içeren bir resim">
            <a:extLst>
              <a:ext uri="{FF2B5EF4-FFF2-40B4-BE49-F238E27FC236}">
                <a16:creationId xmlns:a16="http://schemas.microsoft.com/office/drawing/2014/main" id="{9BB6CEB8-98EA-EC5A-DE94-6AB7A88AE2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1127" y="1758961"/>
            <a:ext cx="4999885" cy="3337423"/>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2836697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EEE96A74-B62B-4642-AB22-7776A5F48C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5931B73-2D41-5993-F58E-373B9DC0B909}"/>
              </a:ext>
            </a:extLst>
          </p:cNvPr>
          <p:cNvSpPr>
            <a:spLocks noGrp="1"/>
          </p:cNvSpPr>
          <p:nvPr>
            <p:ph type="title"/>
          </p:nvPr>
        </p:nvSpPr>
        <p:spPr>
          <a:xfrm>
            <a:off x="990000" y="540000"/>
            <a:ext cx="3528000" cy="2303213"/>
          </a:xfrm>
        </p:spPr>
        <p:txBody>
          <a:bodyPr anchor="ctr">
            <a:normAutofit/>
          </a:bodyPr>
          <a:lstStyle/>
          <a:p>
            <a:pPr algn="ctr"/>
            <a:r>
              <a:rPr lang="tr-TR"/>
              <a:t>XIX.YÜZYILDA OSMANLI DEVLETİ ve BÜYÜK GÜÇLER</a:t>
            </a:r>
          </a:p>
        </p:txBody>
      </p:sp>
      <p:cxnSp>
        <p:nvCxnSpPr>
          <p:cNvPr id="29" name="Straight Connector 28">
            <a:extLst>
              <a:ext uri="{FF2B5EF4-FFF2-40B4-BE49-F238E27FC236}">
                <a16:creationId xmlns:a16="http://schemas.microsoft.com/office/drawing/2014/main" id="{3A513CAD-9784-4D35-BAF9-1F7DDD697B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4714750" y="169160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DA8FCF64-26E5-28C6-DCF6-D40BA12884EF}"/>
              </a:ext>
            </a:extLst>
          </p:cNvPr>
          <p:cNvSpPr>
            <a:spLocks noGrp="1"/>
          </p:cNvSpPr>
          <p:nvPr>
            <p:ph idx="1"/>
          </p:nvPr>
        </p:nvSpPr>
        <p:spPr>
          <a:xfrm>
            <a:off x="5543552" y="450000"/>
            <a:ext cx="6107460" cy="2693250"/>
          </a:xfrm>
        </p:spPr>
        <p:txBody>
          <a:bodyPr anchor="ctr">
            <a:normAutofit fontScale="92500" lnSpcReduction="10000"/>
          </a:bodyPr>
          <a:lstStyle/>
          <a:p>
            <a:pPr>
              <a:lnSpc>
                <a:spcPct val="140000"/>
              </a:lnSpc>
              <a:buClrTx/>
              <a:buFont typeface="Wingdings" panose="05000000000000000000" pitchFamily="2" charset="2"/>
              <a:buChar char="Ø"/>
            </a:pPr>
            <a:r>
              <a:rPr lang="tr-TR" sz="1500" b="0" i="0" dirty="0">
                <a:effectLst/>
                <a:latin typeface="times" panose="02020603050405020304" pitchFamily="18" charset="0"/>
              </a:rPr>
              <a:t>Osmanlı Devleti </a:t>
            </a:r>
            <a:r>
              <a:rPr lang="tr-TR" sz="1500" b="0" i="0" dirty="0" err="1">
                <a:effectLst/>
                <a:latin typeface="times" panose="02020603050405020304" pitchFamily="18" charset="0"/>
              </a:rPr>
              <a:t>XIX.yüzyıla</a:t>
            </a:r>
            <a:r>
              <a:rPr lang="tr-TR" sz="1500" b="0" i="0" dirty="0">
                <a:effectLst/>
                <a:latin typeface="times" panose="02020603050405020304" pitchFamily="18" charset="0"/>
              </a:rPr>
              <a:t> girerken nüfus ve toprak açısından dünyanın büyük devletlerinden </a:t>
            </a:r>
            <a:r>
              <a:rPr lang="tr-TR" sz="1500" b="0" i="0" dirty="0" err="1">
                <a:effectLst/>
                <a:latin typeface="times" panose="02020603050405020304" pitchFamily="18" charset="0"/>
              </a:rPr>
              <a:t>biriydi.Bununla</a:t>
            </a:r>
            <a:r>
              <a:rPr lang="tr-TR" sz="1500" b="0" i="0" dirty="0">
                <a:effectLst/>
                <a:latin typeface="times" panose="02020603050405020304" pitchFamily="18" charset="0"/>
              </a:rPr>
              <a:t> beraber Fransız İhtilalinin getirdiği milliyetçilik akımıyla oluşan karışıklıklar Osmanlı Devleti '</a:t>
            </a:r>
            <a:r>
              <a:rPr lang="tr-TR" sz="1500" b="0" i="0" dirty="0" err="1">
                <a:effectLst/>
                <a:latin typeface="times" panose="02020603050405020304" pitchFamily="18" charset="0"/>
              </a:rPr>
              <a:t>ni</a:t>
            </a:r>
            <a:r>
              <a:rPr lang="tr-TR" sz="1500" b="0" i="0" dirty="0">
                <a:effectLst/>
                <a:latin typeface="times" panose="02020603050405020304" pitchFamily="18" charset="0"/>
              </a:rPr>
              <a:t> uğraştırmaya başlamıştı. Ancak, Avrupa devletlerinin bu dönemlerde Fransa'yla savaşmaları neticesi Osmanlı Devleti bir ölçüde rahat bir dönem geçirmiştir.</a:t>
            </a:r>
          </a:p>
          <a:p>
            <a:pPr>
              <a:lnSpc>
                <a:spcPct val="140000"/>
              </a:lnSpc>
              <a:buClrTx/>
              <a:buFont typeface="Wingdings" panose="05000000000000000000" pitchFamily="2" charset="2"/>
              <a:buChar char="Ø"/>
            </a:pPr>
            <a:r>
              <a:rPr lang="tr-TR" sz="1500" b="0" i="0" dirty="0">
                <a:effectLst/>
                <a:latin typeface="times" panose="02020603050405020304" pitchFamily="18" charset="0"/>
              </a:rPr>
              <a:t>1798 'de kadim dost zannedilen Fransa'nın Mısır'ı işgali karşısında İngiltere ve Rusya kendi çıkarları gereği Osmanlı Devleti'nin yanında yer almışlardır</a:t>
            </a:r>
            <a:r>
              <a:rPr lang="tr-TR" sz="1300" b="0" i="0" dirty="0">
                <a:effectLst/>
                <a:latin typeface="times" panose="02020603050405020304" pitchFamily="18" charset="0"/>
              </a:rPr>
              <a:t>.</a:t>
            </a:r>
            <a:endParaRPr lang="tr-TR" sz="1300" dirty="0"/>
          </a:p>
        </p:txBody>
      </p:sp>
      <p:pic>
        <p:nvPicPr>
          <p:cNvPr id="9" name="Resim 8" descr="metin, açık hava, insanlar, doğa içeren bir resim&#10;&#10;Açıklama otomatik olarak oluşturuldu">
            <a:extLst>
              <a:ext uri="{FF2B5EF4-FFF2-40B4-BE49-F238E27FC236}">
                <a16:creationId xmlns:a16="http://schemas.microsoft.com/office/drawing/2014/main" id="{EBEF3758-9494-011C-EC62-602B71734AC6}"/>
              </a:ext>
            </a:extLst>
          </p:cNvPr>
          <p:cNvPicPr>
            <a:picLocks noChangeAspect="1"/>
          </p:cNvPicPr>
          <p:nvPr/>
        </p:nvPicPr>
        <p:blipFill rotWithShape="1">
          <a:blip r:embed="rId2">
            <a:extLst>
              <a:ext uri="{28A0092B-C50C-407E-A947-70E740481C1C}">
                <a14:useLocalDpi xmlns:a14="http://schemas.microsoft.com/office/drawing/2010/main" val="0"/>
              </a:ext>
            </a:extLst>
          </a:blip>
          <a:srcRect t="55516" b="4871"/>
          <a:stretch/>
        </p:blipFill>
        <p:spPr>
          <a:xfrm>
            <a:off x="20" y="3429000"/>
            <a:ext cx="12191977" cy="3429000"/>
          </a:xfrm>
          <a:prstGeom prst="rect">
            <a:avLst/>
          </a:prstGeom>
        </p:spPr>
      </p:pic>
    </p:spTree>
    <p:extLst>
      <p:ext uri="{BB962C8B-B14F-4D97-AF65-F5344CB8AC3E}">
        <p14:creationId xmlns:p14="http://schemas.microsoft.com/office/powerpoint/2010/main" val="21937886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9" name="Rectangle 118">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Metin kutusu 8">
            <a:extLst>
              <a:ext uri="{FF2B5EF4-FFF2-40B4-BE49-F238E27FC236}">
                <a16:creationId xmlns:a16="http://schemas.microsoft.com/office/drawing/2014/main" id="{BEDD0CA9-4168-B539-45FF-A38FE8E7030C}"/>
              </a:ext>
            </a:extLst>
          </p:cNvPr>
          <p:cNvSpPr txBox="1"/>
          <p:nvPr/>
        </p:nvSpPr>
        <p:spPr>
          <a:xfrm>
            <a:off x="989400" y="395289"/>
            <a:ext cx="6328800" cy="1112836"/>
          </a:xfrm>
          <a:prstGeom prst="rect">
            <a:avLst/>
          </a:prstGeom>
        </p:spPr>
        <p:txBody>
          <a:bodyPr vert="horz" lIns="91440" tIns="45720" rIns="91440" bIns="45720" rtlCol="0" anchor="b" anchorCtr="0">
            <a:normAutofit/>
          </a:bodyPr>
          <a:lstStyle/>
          <a:p>
            <a:pPr algn="ctr">
              <a:spcBef>
                <a:spcPct val="0"/>
              </a:spcBef>
              <a:spcAft>
                <a:spcPts val="600"/>
              </a:spcAft>
            </a:pPr>
            <a:r>
              <a:rPr lang="en-US" sz="3200" kern="1200" cap="none" spc="0" baseline="0">
                <a:solidFill>
                  <a:schemeClr val="tx1"/>
                </a:solidFill>
                <a:latin typeface="+mj-lt"/>
                <a:ea typeface="+mj-ea"/>
                <a:cs typeface="+mj-cs"/>
              </a:rPr>
              <a:t>OSMANLI DEVLETİ’Nİ PAYLAŞMA PROJESİ</a:t>
            </a:r>
          </a:p>
        </p:txBody>
      </p:sp>
      <p:sp>
        <p:nvSpPr>
          <p:cNvPr id="3" name="İçerik Yer Tutucusu 2">
            <a:extLst>
              <a:ext uri="{FF2B5EF4-FFF2-40B4-BE49-F238E27FC236}">
                <a16:creationId xmlns:a16="http://schemas.microsoft.com/office/drawing/2014/main" id="{DB1170F0-A6AB-4A30-9C82-52F7E10E34C0}"/>
              </a:ext>
            </a:extLst>
          </p:cNvPr>
          <p:cNvSpPr>
            <a:spLocks noGrp="1"/>
          </p:cNvSpPr>
          <p:nvPr>
            <p:ph idx="1"/>
          </p:nvPr>
        </p:nvSpPr>
        <p:spPr>
          <a:xfrm>
            <a:off x="989400" y="1864801"/>
            <a:ext cx="6328800" cy="3913700"/>
          </a:xfrm>
        </p:spPr>
        <p:txBody>
          <a:bodyPr vert="horz" lIns="91440" tIns="45720" rIns="91440" bIns="45720" rtlCol="0">
            <a:normAutofit/>
          </a:bodyPr>
          <a:lstStyle/>
          <a:p>
            <a:pPr>
              <a:lnSpc>
                <a:spcPct val="140000"/>
              </a:lnSpc>
              <a:buClrTx/>
              <a:buFont typeface="Wingdings" panose="05000000000000000000" pitchFamily="2" charset="2"/>
              <a:buChar char="Ø"/>
            </a:pPr>
            <a:r>
              <a:rPr lang="en-US" sz="1400" b="0" i="0" dirty="0">
                <a:effectLst/>
              </a:rPr>
              <a:t>1774 </a:t>
            </a:r>
            <a:r>
              <a:rPr lang="en-US" sz="1400" b="0" i="0" dirty="0" err="1">
                <a:effectLst/>
              </a:rPr>
              <a:t>Küçük</a:t>
            </a:r>
            <a:r>
              <a:rPr lang="en-US" sz="1400" b="0" i="0" dirty="0">
                <a:effectLst/>
              </a:rPr>
              <a:t> </a:t>
            </a:r>
            <a:r>
              <a:rPr lang="en-US" sz="1400" b="0" i="0" dirty="0" err="1">
                <a:effectLst/>
              </a:rPr>
              <a:t>Kaynarca</a:t>
            </a:r>
            <a:r>
              <a:rPr lang="en-US" sz="1400" b="0" i="0" dirty="0">
                <a:effectLst/>
              </a:rPr>
              <a:t> </a:t>
            </a:r>
            <a:r>
              <a:rPr lang="en-US" sz="1400" b="0" i="0" dirty="0" err="1">
                <a:effectLst/>
              </a:rPr>
              <a:t>Antlaşması’yla</a:t>
            </a:r>
            <a:r>
              <a:rPr lang="en-US" sz="1400" b="0" i="0" dirty="0">
                <a:effectLst/>
              </a:rPr>
              <a:t> </a:t>
            </a:r>
            <a:r>
              <a:rPr lang="en-US" sz="1400" b="0" i="0" dirty="0" err="1">
                <a:effectLst/>
              </a:rPr>
              <a:t>Kırım’ı</a:t>
            </a:r>
            <a:r>
              <a:rPr lang="en-US" sz="1400" b="0" i="0" dirty="0">
                <a:effectLst/>
              </a:rPr>
              <a:t> </a:t>
            </a:r>
            <a:r>
              <a:rPr lang="en-US" sz="1400" b="0" i="0" dirty="0" err="1">
                <a:effectLst/>
              </a:rPr>
              <a:t>ele</a:t>
            </a:r>
            <a:r>
              <a:rPr lang="en-US" sz="1400" b="0" i="0" dirty="0">
                <a:effectLst/>
              </a:rPr>
              <a:t> </a:t>
            </a:r>
            <a:r>
              <a:rPr lang="en-US" sz="1400" b="0" i="0" dirty="0" err="1">
                <a:effectLst/>
              </a:rPr>
              <a:t>geçirme</a:t>
            </a:r>
            <a:r>
              <a:rPr lang="en-US" sz="1400" b="0" i="0" dirty="0">
                <a:effectLst/>
              </a:rPr>
              <a:t> </a:t>
            </a:r>
            <a:r>
              <a:rPr lang="en-US" sz="1400" b="0" i="0" dirty="0" err="1">
                <a:effectLst/>
              </a:rPr>
              <a:t>yönündeki</a:t>
            </a:r>
            <a:r>
              <a:rPr lang="en-US" sz="1400" b="0" i="0" dirty="0">
                <a:effectLst/>
              </a:rPr>
              <a:t> </a:t>
            </a:r>
            <a:r>
              <a:rPr lang="en-US" sz="1400" b="0" i="0" dirty="0" err="1">
                <a:effectLst/>
              </a:rPr>
              <a:t>engelleri</a:t>
            </a:r>
            <a:r>
              <a:rPr lang="en-US" sz="1400" b="0" i="0" dirty="0">
                <a:effectLst/>
              </a:rPr>
              <a:t> </a:t>
            </a:r>
            <a:r>
              <a:rPr lang="en-US" sz="1400" b="0" i="0" dirty="0" err="1">
                <a:effectLst/>
              </a:rPr>
              <a:t>aşan</a:t>
            </a:r>
            <a:r>
              <a:rPr lang="en-US" sz="1400" b="0" i="0" dirty="0">
                <a:effectLst/>
              </a:rPr>
              <a:t> </a:t>
            </a:r>
            <a:r>
              <a:rPr lang="en-US" sz="1400" b="0" i="0" dirty="0" err="1">
                <a:effectLst/>
              </a:rPr>
              <a:t>Rusya</a:t>
            </a:r>
            <a:r>
              <a:rPr lang="en-US" sz="1400" b="0" i="0" dirty="0">
                <a:effectLst/>
              </a:rPr>
              <a:t>, </a:t>
            </a:r>
            <a:r>
              <a:rPr lang="en-US" sz="1400" b="0" i="0" dirty="0" err="1">
                <a:effectLst/>
              </a:rPr>
              <a:t>Osmanlı</a:t>
            </a:r>
            <a:r>
              <a:rPr lang="en-US" sz="1400" b="0" i="0" dirty="0">
                <a:effectLst/>
              </a:rPr>
              <a:t> </a:t>
            </a:r>
            <a:r>
              <a:rPr lang="en-US" sz="1400" b="0" i="0" dirty="0" err="1">
                <a:effectLst/>
              </a:rPr>
              <a:t>toprakları</a:t>
            </a:r>
            <a:r>
              <a:rPr lang="en-US" sz="1400" b="0" i="0" dirty="0">
                <a:effectLst/>
              </a:rPr>
              <a:t> </a:t>
            </a:r>
            <a:r>
              <a:rPr lang="en-US" sz="1400" b="0" i="0" dirty="0" err="1">
                <a:effectLst/>
              </a:rPr>
              <a:t>üzerinde</a:t>
            </a:r>
            <a:r>
              <a:rPr lang="en-US" sz="1400" b="0" i="0" dirty="0">
                <a:effectLst/>
              </a:rPr>
              <a:t> </a:t>
            </a:r>
            <a:r>
              <a:rPr lang="en-US" sz="1400" dirty="0"/>
              <a:t>II. </a:t>
            </a:r>
            <a:r>
              <a:rPr lang="en-US" sz="1400" dirty="0" err="1"/>
              <a:t>Catherine’nin</a:t>
            </a:r>
            <a:r>
              <a:rPr lang="en-US" sz="1400" dirty="0"/>
              <a:t> (Katerina) </a:t>
            </a:r>
            <a:r>
              <a:rPr lang="en-US" sz="1400" b="0" i="0" dirty="0" err="1">
                <a:effectLst/>
              </a:rPr>
              <a:t>genel</a:t>
            </a:r>
            <a:r>
              <a:rPr lang="en-US" sz="1400" b="0" i="0" dirty="0">
                <a:effectLst/>
              </a:rPr>
              <a:t> </a:t>
            </a:r>
            <a:r>
              <a:rPr lang="en-US" sz="1400" b="0" i="0" dirty="0" err="1">
                <a:effectLst/>
              </a:rPr>
              <a:t>olarak</a:t>
            </a:r>
            <a:r>
              <a:rPr lang="en-US" sz="1400" b="0" i="0" dirty="0">
                <a:effectLst/>
              </a:rPr>
              <a:t> </a:t>
            </a:r>
            <a:r>
              <a:rPr lang="en-US" sz="1400" dirty="0"/>
              <a:t>“</a:t>
            </a:r>
            <a:r>
              <a:rPr lang="en-US" sz="1400" dirty="0" err="1"/>
              <a:t>Yunan</a:t>
            </a:r>
            <a:r>
              <a:rPr lang="en-US" sz="1400" dirty="0"/>
              <a:t> (</a:t>
            </a:r>
            <a:r>
              <a:rPr lang="en-US" sz="1400" dirty="0" err="1"/>
              <a:t>Grek</a:t>
            </a:r>
            <a:r>
              <a:rPr lang="en-US" sz="1400" dirty="0"/>
              <a:t>) </a:t>
            </a:r>
            <a:r>
              <a:rPr lang="en-US" sz="1400" dirty="0" err="1"/>
              <a:t>Projesi</a:t>
            </a:r>
            <a:r>
              <a:rPr lang="en-US" sz="1400" dirty="0"/>
              <a:t>” </a:t>
            </a:r>
            <a:r>
              <a:rPr lang="en-US" sz="1400" b="0" i="0" dirty="0" err="1">
                <a:effectLst/>
              </a:rPr>
              <a:t>olarak</a:t>
            </a:r>
            <a:r>
              <a:rPr lang="en-US" sz="1400" b="0" i="0" dirty="0">
                <a:effectLst/>
              </a:rPr>
              <a:t> </a:t>
            </a:r>
            <a:r>
              <a:rPr lang="en-US" sz="1400" b="0" i="0" dirty="0" err="1">
                <a:effectLst/>
              </a:rPr>
              <a:t>bilinen</a:t>
            </a:r>
            <a:r>
              <a:rPr lang="en-US" sz="1400" b="0" i="0" dirty="0">
                <a:effectLst/>
              </a:rPr>
              <a:t> “</a:t>
            </a:r>
            <a:r>
              <a:rPr lang="en-US" sz="1400" b="0" i="0" dirty="0" err="1">
                <a:effectLst/>
              </a:rPr>
              <a:t>Osmanlı</a:t>
            </a:r>
            <a:r>
              <a:rPr lang="en-US" sz="1400" b="0" i="0" dirty="0">
                <a:effectLst/>
              </a:rPr>
              <a:t> </a:t>
            </a:r>
            <a:r>
              <a:rPr lang="en-US" sz="1400" b="0" i="0" dirty="0" err="1">
                <a:effectLst/>
              </a:rPr>
              <a:t>topraklarının</a:t>
            </a:r>
            <a:r>
              <a:rPr lang="en-US" sz="1400" b="0" i="0" dirty="0">
                <a:effectLst/>
              </a:rPr>
              <a:t> </a:t>
            </a:r>
            <a:r>
              <a:rPr lang="en-US" sz="1400" b="0" i="0" dirty="0" err="1">
                <a:effectLst/>
              </a:rPr>
              <a:t>paylaşılma</a:t>
            </a:r>
            <a:r>
              <a:rPr lang="en-US" sz="1400" b="0" i="0" dirty="0">
                <a:effectLst/>
              </a:rPr>
              <a:t> </a:t>
            </a:r>
            <a:r>
              <a:rPr lang="en-US" sz="1400" b="0" i="0" dirty="0" err="1">
                <a:effectLst/>
              </a:rPr>
              <a:t>ve</a:t>
            </a:r>
            <a:r>
              <a:rPr lang="en-US" sz="1400" b="0" i="0" dirty="0">
                <a:effectLst/>
              </a:rPr>
              <a:t> </a:t>
            </a:r>
            <a:r>
              <a:rPr lang="en-US" sz="1400" b="0" i="0" dirty="0" err="1">
                <a:effectLst/>
              </a:rPr>
              <a:t>eski</a:t>
            </a:r>
            <a:r>
              <a:rPr lang="en-US" sz="1400" b="0" i="0" dirty="0">
                <a:effectLst/>
              </a:rPr>
              <a:t> </a:t>
            </a:r>
            <a:r>
              <a:rPr lang="en-US" sz="1400" b="0" i="0" dirty="0" err="1">
                <a:effectLst/>
              </a:rPr>
              <a:t>Bizans’ı</a:t>
            </a:r>
            <a:r>
              <a:rPr lang="en-US" sz="1400" b="0" i="0" dirty="0">
                <a:effectLst/>
              </a:rPr>
              <a:t> </a:t>
            </a:r>
            <a:r>
              <a:rPr lang="en-US" sz="1400" b="0" i="0" dirty="0" err="1">
                <a:effectLst/>
              </a:rPr>
              <a:t>yeniden</a:t>
            </a:r>
            <a:r>
              <a:rPr lang="en-US" sz="1400" b="0" i="0" dirty="0">
                <a:effectLst/>
              </a:rPr>
              <a:t> </a:t>
            </a:r>
            <a:r>
              <a:rPr lang="en-US" sz="1400" b="0" i="0" dirty="0" err="1">
                <a:effectLst/>
              </a:rPr>
              <a:t>canlandırılma</a:t>
            </a:r>
            <a:r>
              <a:rPr lang="en-US" sz="1400" b="0" i="0" dirty="0">
                <a:effectLst/>
              </a:rPr>
              <a:t>” </a:t>
            </a:r>
            <a:r>
              <a:rPr lang="en-US" sz="1400" b="0" i="0" dirty="0" err="1">
                <a:effectLst/>
              </a:rPr>
              <a:t>amacına</a:t>
            </a:r>
            <a:r>
              <a:rPr lang="en-US" sz="1400" b="0" i="0" dirty="0">
                <a:effectLst/>
              </a:rPr>
              <a:t> </a:t>
            </a:r>
            <a:r>
              <a:rPr lang="en-US" sz="1400" b="0" i="0" dirty="0" err="1">
                <a:effectLst/>
              </a:rPr>
              <a:t>yöneldi</a:t>
            </a:r>
            <a:r>
              <a:rPr lang="en-US" sz="1400" b="0" i="0" dirty="0">
                <a:effectLst/>
              </a:rPr>
              <a:t>.</a:t>
            </a:r>
            <a:endParaRPr lang="tr-TR" sz="1400" b="0" i="0" dirty="0">
              <a:effectLst/>
            </a:endParaRPr>
          </a:p>
          <a:p>
            <a:pPr>
              <a:lnSpc>
                <a:spcPct val="140000"/>
              </a:lnSpc>
              <a:buClrTx/>
              <a:buFont typeface="Wingdings" panose="05000000000000000000" pitchFamily="2" charset="2"/>
              <a:buChar char="Ø"/>
            </a:pPr>
            <a:r>
              <a:rPr lang="en-US" sz="1400" b="0" i="0" dirty="0" err="1">
                <a:effectLst/>
              </a:rPr>
              <a:t>Osmanlı</a:t>
            </a:r>
            <a:r>
              <a:rPr lang="en-US" sz="1400" b="0" i="0" dirty="0">
                <a:effectLst/>
              </a:rPr>
              <a:t> </a:t>
            </a:r>
            <a:r>
              <a:rPr lang="en-US" sz="1400" b="0" i="0" dirty="0" err="1">
                <a:effectLst/>
              </a:rPr>
              <a:t>Devleti’nin</a:t>
            </a:r>
            <a:r>
              <a:rPr lang="en-US" sz="1400" b="0" i="0" dirty="0">
                <a:effectLst/>
              </a:rPr>
              <a:t> </a:t>
            </a:r>
            <a:r>
              <a:rPr lang="en-US" sz="1400" b="0" i="0" dirty="0" err="1">
                <a:effectLst/>
              </a:rPr>
              <a:t>paylaşılmasını</a:t>
            </a:r>
            <a:r>
              <a:rPr lang="en-US" sz="1400" b="0" i="0" dirty="0">
                <a:effectLst/>
              </a:rPr>
              <a:t> </a:t>
            </a:r>
            <a:r>
              <a:rPr lang="en-US" sz="1400" b="0" i="0" dirty="0" err="1">
                <a:effectLst/>
              </a:rPr>
              <a:t>sadece</a:t>
            </a:r>
            <a:r>
              <a:rPr lang="en-US" sz="1400" b="0" i="0" dirty="0">
                <a:effectLst/>
              </a:rPr>
              <a:t> II. Katerina </a:t>
            </a:r>
            <a:r>
              <a:rPr lang="en-US" sz="1400" b="0" i="0" dirty="0" err="1">
                <a:effectLst/>
              </a:rPr>
              <a:t>değil</a:t>
            </a:r>
            <a:r>
              <a:rPr lang="en-US" sz="1400" b="0" i="0" dirty="0">
                <a:effectLst/>
              </a:rPr>
              <a:t> </a:t>
            </a:r>
            <a:r>
              <a:rPr lang="en-US" sz="1400" b="0" i="0" dirty="0" err="1">
                <a:effectLst/>
              </a:rPr>
              <a:t>Avusturya</a:t>
            </a:r>
            <a:r>
              <a:rPr lang="en-US" sz="1400" b="0" i="0" dirty="0">
                <a:effectLst/>
              </a:rPr>
              <a:t> </a:t>
            </a:r>
            <a:r>
              <a:rPr lang="en-US" sz="1400" b="0" i="0" dirty="0" err="1">
                <a:effectLst/>
              </a:rPr>
              <a:t>İmparatoru</a:t>
            </a:r>
            <a:r>
              <a:rPr lang="en-US" sz="1400" b="0" i="0" dirty="0">
                <a:effectLst/>
              </a:rPr>
              <a:t> II. Joseph (</a:t>
            </a:r>
            <a:r>
              <a:rPr lang="en-US" sz="1400" b="0" i="0" dirty="0" err="1">
                <a:effectLst/>
              </a:rPr>
              <a:t>Jozıf</a:t>
            </a:r>
            <a:r>
              <a:rPr lang="en-US" sz="1400" b="0" i="0" dirty="0">
                <a:effectLst/>
              </a:rPr>
              <a:t>) de </a:t>
            </a:r>
            <a:r>
              <a:rPr lang="en-US" sz="1400" b="0" i="0" dirty="0" err="1">
                <a:effectLst/>
              </a:rPr>
              <a:t>istemiştir</a:t>
            </a:r>
            <a:r>
              <a:rPr lang="en-US" sz="1400" b="0" i="0" dirty="0">
                <a:effectLst/>
              </a:rPr>
              <a:t>.</a:t>
            </a:r>
            <a:endParaRPr lang="tr-TR" sz="1400" b="0" i="0" dirty="0">
              <a:effectLst/>
            </a:endParaRPr>
          </a:p>
          <a:p>
            <a:pPr>
              <a:lnSpc>
                <a:spcPct val="140000"/>
              </a:lnSpc>
              <a:buClrTx/>
              <a:buFont typeface="Wingdings" panose="05000000000000000000" pitchFamily="2" charset="2"/>
              <a:buChar char="Ø"/>
            </a:pPr>
            <a:r>
              <a:rPr lang="en-US" sz="1400" b="0" i="0" dirty="0" err="1">
                <a:effectLst/>
              </a:rPr>
              <a:t>Planlarını</a:t>
            </a:r>
            <a:r>
              <a:rPr lang="en-US" sz="1400" b="0" i="0" dirty="0">
                <a:effectLst/>
              </a:rPr>
              <a:t> </a:t>
            </a:r>
            <a:r>
              <a:rPr lang="en-US" sz="1400" b="0" i="0" dirty="0" err="1">
                <a:effectLst/>
              </a:rPr>
              <a:t>gerçekleştirmek</a:t>
            </a:r>
            <a:r>
              <a:rPr lang="en-US" sz="1400" b="0" i="0" dirty="0">
                <a:effectLst/>
              </a:rPr>
              <a:t> </a:t>
            </a:r>
            <a:r>
              <a:rPr lang="en-US" sz="1400" b="0" i="0" dirty="0" err="1">
                <a:effectLst/>
              </a:rPr>
              <a:t>için</a:t>
            </a:r>
            <a:r>
              <a:rPr lang="en-US" sz="1400" b="0" i="0" dirty="0">
                <a:effectLst/>
              </a:rPr>
              <a:t> </a:t>
            </a:r>
            <a:r>
              <a:rPr lang="en-US" sz="1400" b="0" i="0" dirty="0" err="1">
                <a:effectLst/>
              </a:rPr>
              <a:t>iki</a:t>
            </a:r>
            <a:r>
              <a:rPr lang="en-US" sz="1400" b="0" i="0" dirty="0">
                <a:effectLst/>
              </a:rPr>
              <a:t> </a:t>
            </a:r>
            <a:r>
              <a:rPr lang="en-US" sz="1400" b="0" i="0" dirty="0" err="1">
                <a:effectLst/>
              </a:rPr>
              <a:t>lider</a:t>
            </a:r>
            <a:r>
              <a:rPr lang="en-US" sz="1400" b="0" i="0" dirty="0">
                <a:effectLst/>
              </a:rPr>
              <a:t> 1780’de </a:t>
            </a:r>
            <a:r>
              <a:rPr lang="en-US" sz="1400" b="0" i="0" dirty="0" err="1">
                <a:effectLst/>
              </a:rPr>
              <a:t>Avusturya’da</a:t>
            </a:r>
            <a:r>
              <a:rPr lang="en-US" sz="1400" b="0" i="0" dirty="0">
                <a:effectLst/>
              </a:rPr>
              <a:t> </a:t>
            </a:r>
            <a:r>
              <a:rPr lang="en-US" sz="1400" b="0" i="0" dirty="0" err="1">
                <a:effectLst/>
              </a:rPr>
              <a:t>bir</a:t>
            </a:r>
            <a:r>
              <a:rPr lang="en-US" sz="1400" b="0" i="0" dirty="0">
                <a:effectLst/>
              </a:rPr>
              <a:t> </a:t>
            </a:r>
            <a:r>
              <a:rPr lang="en-US" sz="1400" b="0" i="0" dirty="0" err="1">
                <a:effectLst/>
              </a:rPr>
              <a:t>araya</a:t>
            </a:r>
            <a:r>
              <a:rPr lang="en-US" sz="1400" b="0" i="0" dirty="0">
                <a:effectLst/>
              </a:rPr>
              <a:t> </a:t>
            </a:r>
            <a:r>
              <a:rPr lang="en-US" sz="1400" b="0" i="0" dirty="0" err="1">
                <a:effectLst/>
              </a:rPr>
              <a:t>gelmiş</a:t>
            </a:r>
            <a:r>
              <a:rPr lang="en-US" sz="1400" b="0" i="0" dirty="0">
                <a:effectLst/>
              </a:rPr>
              <a:t> </a:t>
            </a:r>
            <a:r>
              <a:rPr lang="en-US" sz="1400" b="0" i="0" dirty="0" err="1">
                <a:effectLst/>
              </a:rPr>
              <a:t>ve</a:t>
            </a:r>
            <a:r>
              <a:rPr lang="en-US" sz="1400" b="0" i="0" dirty="0">
                <a:effectLst/>
              </a:rPr>
              <a:t> </a:t>
            </a:r>
            <a:r>
              <a:rPr lang="en-US" sz="1400" b="0" i="0" dirty="0" err="1">
                <a:effectLst/>
              </a:rPr>
              <a:t>aldıkları</a:t>
            </a:r>
            <a:r>
              <a:rPr lang="en-US" sz="1400" b="0" i="0" dirty="0">
                <a:effectLst/>
              </a:rPr>
              <a:t> </a:t>
            </a:r>
            <a:r>
              <a:rPr lang="en-US" sz="1400" b="0" i="0" dirty="0" err="1">
                <a:effectLst/>
              </a:rPr>
              <a:t>kararları</a:t>
            </a:r>
            <a:r>
              <a:rPr lang="en-US" sz="1400" b="0" i="0" dirty="0">
                <a:effectLst/>
              </a:rPr>
              <a:t> </a:t>
            </a:r>
            <a:r>
              <a:rPr lang="en-US" sz="1400" b="0" i="0" dirty="0" err="1">
                <a:effectLst/>
              </a:rPr>
              <a:t>imzalamışlardır</a:t>
            </a:r>
            <a:r>
              <a:rPr lang="en-US" sz="1400" b="0" i="0" dirty="0">
                <a:effectLst/>
              </a:rPr>
              <a:t>.</a:t>
            </a:r>
            <a:endParaRPr lang="en-US" sz="1400" dirty="0"/>
          </a:p>
        </p:txBody>
      </p:sp>
      <p:cxnSp>
        <p:nvCxnSpPr>
          <p:cNvPr id="121" name="Straight Connector 120">
            <a:extLst>
              <a:ext uri="{FF2B5EF4-FFF2-40B4-BE49-F238E27FC236}">
                <a16:creationId xmlns:a16="http://schemas.microsoft.com/office/drawing/2014/main" id="{C05D45D7-984D-4CDD-B1BC-0CF407C72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24850" y="540000"/>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Resim 6" descr="kişi, duvar, giyme, kırmızı içeren bir resim&#10;&#10;Açıklama otomatik olarak oluşturuldu">
            <a:extLst>
              <a:ext uri="{FF2B5EF4-FFF2-40B4-BE49-F238E27FC236}">
                <a16:creationId xmlns:a16="http://schemas.microsoft.com/office/drawing/2014/main" id="{4DD940A7-C3C9-E6E8-5A4F-8AD6A8B957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63710" y="3699000"/>
            <a:ext cx="2210085" cy="2754000"/>
          </a:xfrm>
          <a:prstGeom prst="rect">
            <a:avLst/>
          </a:prstGeom>
        </p:spPr>
      </p:pic>
      <p:pic>
        <p:nvPicPr>
          <p:cNvPr id="5" name="Resim 4" descr="kişi içeren bir resim&#10;&#10;Açıklama otomatik olarak oluşturuldu">
            <a:extLst>
              <a:ext uri="{FF2B5EF4-FFF2-40B4-BE49-F238E27FC236}">
                <a16:creationId xmlns:a16="http://schemas.microsoft.com/office/drawing/2014/main" id="{E9CDF13B-8372-A45D-3DB0-09F5110A2F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3055" y="540000"/>
            <a:ext cx="2230740" cy="2754000"/>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89265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65AA36A-D7CC-493C-A0EE-F8AC3564D1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descr="duvar, kişi, iç mekan, adam içeren bir resim&#10;&#10;Açıklama otomatik olarak oluşturuldu">
            <a:extLst>
              <a:ext uri="{FF2B5EF4-FFF2-40B4-BE49-F238E27FC236}">
                <a16:creationId xmlns:a16="http://schemas.microsoft.com/office/drawing/2014/main" id="{528F4BCE-C96B-0F08-277C-CE5D7961C86B}"/>
              </a:ext>
            </a:extLst>
          </p:cNvPr>
          <p:cNvPicPr>
            <a:picLocks noChangeAspect="1"/>
          </p:cNvPicPr>
          <p:nvPr/>
        </p:nvPicPr>
        <p:blipFill rotWithShape="1">
          <a:blip r:embed="rId2">
            <a:extLst>
              <a:ext uri="{28A0092B-C50C-407E-A947-70E740481C1C}">
                <a14:useLocalDpi xmlns:a14="http://schemas.microsoft.com/office/drawing/2010/main" val="0"/>
              </a:ext>
            </a:extLst>
          </a:blip>
          <a:srcRect t="4827" r="-2" b="11922"/>
          <a:stretch/>
        </p:blipFill>
        <p:spPr>
          <a:xfrm>
            <a:off x="717006" y="540000"/>
            <a:ext cx="5778000" cy="5778000"/>
          </a:xfrm>
          <a:custGeom>
            <a:avLst/>
            <a:gdLst/>
            <a:ahLst/>
            <a:cxnLst/>
            <a:rect l="l" t="t" r="r" b="b"/>
            <a:pathLst>
              <a:path w="5778000" h="5778000">
                <a:moveTo>
                  <a:pt x="2889000" y="0"/>
                </a:moveTo>
                <a:cubicBezTo>
                  <a:pt x="4484551" y="0"/>
                  <a:pt x="5778000" y="1293449"/>
                  <a:pt x="5778000" y="2889000"/>
                </a:cubicBezTo>
                <a:cubicBezTo>
                  <a:pt x="5778000" y="4484551"/>
                  <a:pt x="4484551" y="5778000"/>
                  <a:pt x="2889000" y="5778000"/>
                </a:cubicBezTo>
                <a:cubicBezTo>
                  <a:pt x="1293449" y="5778000"/>
                  <a:pt x="0" y="4484551"/>
                  <a:pt x="0" y="2889000"/>
                </a:cubicBezTo>
                <a:cubicBezTo>
                  <a:pt x="0" y="1293449"/>
                  <a:pt x="1293449" y="0"/>
                  <a:pt x="2889000" y="0"/>
                </a:cubicBezTo>
                <a:close/>
              </a:path>
            </a:pathLst>
          </a:custGeom>
        </p:spPr>
      </p:pic>
      <p:cxnSp>
        <p:nvCxnSpPr>
          <p:cNvPr id="12" name="Straight Connector 11">
            <a:extLst>
              <a:ext uri="{FF2B5EF4-FFF2-40B4-BE49-F238E27FC236}">
                <a16:creationId xmlns:a16="http://schemas.microsoft.com/office/drawing/2014/main" id="{1850A2DA-FC3C-4E59-9724-29CF2777D3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81769"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3385FCCB-E281-75B4-B20E-43ECC4F2021C}"/>
              </a:ext>
            </a:extLst>
          </p:cNvPr>
          <p:cNvSpPr>
            <a:spLocks noGrp="1"/>
          </p:cNvSpPr>
          <p:nvPr>
            <p:ph idx="1"/>
          </p:nvPr>
        </p:nvSpPr>
        <p:spPr>
          <a:xfrm>
            <a:off x="6881953" y="2238375"/>
            <a:ext cx="5079631" cy="4435475"/>
          </a:xfrm>
        </p:spPr>
        <p:txBody>
          <a:bodyPr>
            <a:normAutofit/>
          </a:bodyPr>
          <a:lstStyle/>
          <a:p>
            <a:pPr>
              <a:lnSpc>
                <a:spcPct val="140000"/>
              </a:lnSpc>
              <a:spcAft>
                <a:spcPts val="800"/>
              </a:spcAft>
              <a:buClrTx/>
              <a:buFont typeface="Wingdings" panose="05000000000000000000" pitchFamily="2" charset="2"/>
              <a:buChar char="Ø"/>
            </a:pPr>
            <a:r>
              <a:rPr lang="tr-TR" sz="1400" dirty="0">
                <a:effectLst/>
                <a:latin typeface="Calibri" panose="020F0502020204030204" pitchFamily="34" charset="0"/>
                <a:ea typeface="Calibri" panose="020F0502020204030204" pitchFamily="34" charset="0"/>
                <a:cs typeface="Times New Roman" panose="02020603050405020304" pitchFamily="18" charset="0"/>
              </a:rPr>
              <a:t>Ünlü Fransız düşünürü Montesquieu “Türklerin imparatorluğu, şu sıralarda Bizanslıların eskiden düştüğü zayıflık derecesindedir. Ancak daha uzun süre yaşamaya devam edecektir. Çünkü toprak ele geçirme isteğiyle Osmanlı Devleti’ni tehlikeye atacak imparatorlar bulunsa bile Avrupa’nın tacir ülkeleri çıkarlarına öylesine bağlıdır ki hemen Osmanlıların yardımına koşar.” demiştir.</a:t>
            </a:r>
          </a:p>
          <a:p>
            <a:pPr>
              <a:lnSpc>
                <a:spcPct val="140000"/>
              </a:lnSpc>
            </a:pPr>
            <a:endParaRPr lang="tr-TR" sz="800" dirty="0"/>
          </a:p>
        </p:txBody>
      </p:sp>
      <p:sp>
        <p:nvSpPr>
          <p:cNvPr id="6" name="Metin kutusu 5">
            <a:extLst>
              <a:ext uri="{FF2B5EF4-FFF2-40B4-BE49-F238E27FC236}">
                <a16:creationId xmlns:a16="http://schemas.microsoft.com/office/drawing/2014/main" id="{1EF2A0C4-05B8-523B-9DB7-463515BFF8EB}"/>
              </a:ext>
            </a:extLst>
          </p:cNvPr>
          <p:cNvSpPr txBox="1"/>
          <p:nvPr/>
        </p:nvSpPr>
        <p:spPr>
          <a:xfrm>
            <a:off x="7381353" y="954190"/>
            <a:ext cx="3752850" cy="646331"/>
          </a:xfrm>
          <a:prstGeom prst="rect">
            <a:avLst/>
          </a:prstGeom>
          <a:noFill/>
        </p:spPr>
        <p:txBody>
          <a:bodyPr wrap="square" rtlCol="0">
            <a:spAutoFit/>
          </a:bodyPr>
          <a:lstStyle/>
          <a:p>
            <a:r>
              <a:rPr lang="tr-TR" dirty="0"/>
              <a:t>OSMANLI DEVLETİ İLE AVRUPALI TÜCCAR DEVLETLER</a:t>
            </a:r>
          </a:p>
        </p:txBody>
      </p:sp>
    </p:spTree>
    <p:extLst>
      <p:ext uri="{BB962C8B-B14F-4D97-AF65-F5344CB8AC3E}">
        <p14:creationId xmlns:p14="http://schemas.microsoft.com/office/powerpoint/2010/main" val="1018856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6" name="Rectangle 31">
            <a:extLst>
              <a:ext uri="{FF2B5EF4-FFF2-40B4-BE49-F238E27FC236}">
                <a16:creationId xmlns:a16="http://schemas.microsoft.com/office/drawing/2014/main" id="{B65AA36A-D7CC-493C-A0EE-F8AC3564D1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91316C2-6A49-1F0B-B7E8-E1EE66C4223B}"/>
              </a:ext>
            </a:extLst>
          </p:cNvPr>
          <p:cNvSpPr>
            <a:spLocks noGrp="1"/>
          </p:cNvSpPr>
          <p:nvPr>
            <p:ph type="title"/>
          </p:nvPr>
        </p:nvSpPr>
        <p:spPr>
          <a:xfrm>
            <a:off x="7766050" y="395289"/>
            <a:ext cx="3886200" cy="1594290"/>
          </a:xfrm>
        </p:spPr>
        <p:txBody>
          <a:bodyPr wrap="square" anchor="b">
            <a:normAutofit/>
          </a:bodyPr>
          <a:lstStyle/>
          <a:p>
            <a:pPr algn="ctr"/>
            <a:r>
              <a:rPr lang="tr-TR"/>
              <a:t>ŞARK MESELESİ (DOĞU SORUNU)</a:t>
            </a:r>
          </a:p>
        </p:txBody>
      </p:sp>
      <p:pic>
        <p:nvPicPr>
          <p:cNvPr id="8" name="Resim 7" descr="metin içeren bir resim&#10;&#10;Açıklama otomatik olarak oluşturuldu">
            <a:extLst>
              <a:ext uri="{FF2B5EF4-FFF2-40B4-BE49-F238E27FC236}">
                <a16:creationId xmlns:a16="http://schemas.microsoft.com/office/drawing/2014/main" id="{D9CA2898-BB9F-4413-CF7F-AC64662E7D1C}"/>
              </a:ext>
            </a:extLst>
          </p:cNvPr>
          <p:cNvPicPr>
            <a:picLocks noChangeAspect="1"/>
          </p:cNvPicPr>
          <p:nvPr/>
        </p:nvPicPr>
        <p:blipFill rotWithShape="1">
          <a:blip r:embed="rId2">
            <a:extLst>
              <a:ext uri="{28A0092B-C50C-407E-A947-70E740481C1C}">
                <a14:useLocalDpi xmlns:a14="http://schemas.microsoft.com/office/drawing/2010/main" val="0"/>
              </a:ext>
            </a:extLst>
          </a:blip>
          <a:srcRect l="9315" r="13126" b="-2"/>
          <a:stretch/>
        </p:blipFill>
        <p:spPr>
          <a:xfrm>
            <a:off x="748517" y="790585"/>
            <a:ext cx="5714980" cy="5434458"/>
          </a:xfrm>
          <a:prstGeom prst="rect">
            <a:avLst/>
          </a:prstGeom>
        </p:spPr>
      </p:pic>
      <p:cxnSp>
        <p:nvCxnSpPr>
          <p:cNvPr id="37" name="Straight Connector 33">
            <a:extLst>
              <a:ext uri="{FF2B5EF4-FFF2-40B4-BE49-F238E27FC236}">
                <a16:creationId xmlns:a16="http://schemas.microsoft.com/office/drawing/2014/main" id="{E1C2E33F-4B1D-4F8B-B721-96313EA294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9150"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4D711963-E2C4-44E6-C098-B02C181C20C9}"/>
              </a:ext>
            </a:extLst>
          </p:cNvPr>
          <p:cNvSpPr>
            <a:spLocks noGrp="1"/>
          </p:cNvSpPr>
          <p:nvPr>
            <p:ph idx="1"/>
          </p:nvPr>
        </p:nvSpPr>
        <p:spPr>
          <a:xfrm>
            <a:off x="7212013" y="2057400"/>
            <a:ext cx="4979967" cy="4405311"/>
          </a:xfrm>
        </p:spPr>
        <p:txBody>
          <a:bodyPr>
            <a:normAutofit/>
          </a:bodyPr>
          <a:lstStyle/>
          <a:p>
            <a:pPr>
              <a:lnSpc>
                <a:spcPct val="140000"/>
              </a:lnSpc>
              <a:buClrTx/>
              <a:buFont typeface="Wingdings" panose="05000000000000000000" pitchFamily="2" charset="2"/>
              <a:buChar char="Ø"/>
            </a:pPr>
            <a:r>
              <a:rPr lang="tr-TR" sz="1100" dirty="0">
                <a:latin typeface="ui-sans-serif"/>
              </a:rPr>
              <a:t>Şark meselesi tabiri ilk defa 1815’de Viyana Kongresi’nde Rus Çarı Alexander tarafından kullanılmıştır.</a:t>
            </a:r>
            <a:endParaRPr lang="tr-TR" sz="1100" b="0" i="0" dirty="0">
              <a:effectLst/>
              <a:latin typeface="ui-sans-serif"/>
            </a:endParaRPr>
          </a:p>
          <a:p>
            <a:pPr>
              <a:lnSpc>
                <a:spcPct val="140000"/>
              </a:lnSpc>
              <a:buClrTx/>
              <a:buFont typeface="Wingdings" panose="05000000000000000000" pitchFamily="2" charset="2"/>
              <a:buChar char="Ø"/>
            </a:pPr>
            <a:r>
              <a:rPr lang="tr-TR" sz="1100" b="0" i="0" dirty="0">
                <a:effectLst/>
                <a:latin typeface="ui-sans-serif"/>
              </a:rPr>
              <a:t>Başta İngiltere ve Fransa olmak üzere Avrupalı Devletler, Osmanlı Devleti’nin özellikle Avrupa’daki yerleri olmak üzere bütün topraklarını paylaşmak istemiştir. Bu nedenle Osmanlı üzerinde siyasi ve ekonomik baskı kurulmuş, gayrimüslim halkların durum­ları istismar edilmiş ve bağımsızlık mücadeleleri desteklenmiştir. Şark Meselesinin ilk aşaması 1071 Malazgirt Savaşı ile başlamış, 1683 II. Viyana Kuşatması ile sona ermiştir.</a:t>
            </a:r>
          </a:p>
          <a:p>
            <a:pPr>
              <a:lnSpc>
                <a:spcPct val="140000"/>
              </a:lnSpc>
              <a:buClrTx/>
              <a:buFont typeface="Wingdings" panose="05000000000000000000" pitchFamily="2" charset="2"/>
              <a:buChar char="Ø"/>
            </a:pPr>
            <a:r>
              <a:rPr lang="tr-TR" sz="1100" b="0" i="0" dirty="0">
                <a:effectLst/>
                <a:latin typeface="ui-sans-serif"/>
              </a:rPr>
              <a:t>  Şark Meselesinin ikinci aşamasında ise Avrupalı devletler saldırıya geçmişler, gayrimüslim unsurların bağımsızlıklarını kazanması için uğraşmışlardır. Sevr Antlaşması ile de bu amaçlarını gerçekleştirmişlerdir.</a:t>
            </a:r>
            <a:endParaRPr lang="tr-TR" sz="1100" dirty="0"/>
          </a:p>
        </p:txBody>
      </p:sp>
    </p:spTree>
    <p:extLst>
      <p:ext uri="{BB962C8B-B14F-4D97-AF65-F5344CB8AC3E}">
        <p14:creationId xmlns:p14="http://schemas.microsoft.com/office/powerpoint/2010/main" val="5899393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DE5706D-0E91-308F-1B97-03716FE48903}"/>
              </a:ext>
            </a:extLst>
          </p:cNvPr>
          <p:cNvSpPr>
            <a:spLocks noGrp="1"/>
          </p:cNvSpPr>
          <p:nvPr>
            <p:ph type="title"/>
          </p:nvPr>
        </p:nvSpPr>
        <p:spPr>
          <a:xfrm>
            <a:off x="990000" y="395288"/>
            <a:ext cx="4078800" cy="1597753"/>
          </a:xfrm>
        </p:spPr>
        <p:txBody>
          <a:bodyPr wrap="square" anchor="b">
            <a:normAutofit/>
          </a:bodyPr>
          <a:lstStyle/>
          <a:p>
            <a:pPr algn="ctr"/>
            <a:r>
              <a:rPr lang="tr-TR"/>
              <a:t>MİLLİ MÜCADELE ve ŞARK MESELESİ</a:t>
            </a:r>
          </a:p>
        </p:txBody>
      </p:sp>
      <p:sp>
        <p:nvSpPr>
          <p:cNvPr id="3" name="İçerik Yer Tutucusu 2">
            <a:extLst>
              <a:ext uri="{FF2B5EF4-FFF2-40B4-BE49-F238E27FC236}">
                <a16:creationId xmlns:a16="http://schemas.microsoft.com/office/drawing/2014/main" id="{24F1E8B3-8AAC-E6C0-C187-92FB8DF2D93E}"/>
              </a:ext>
            </a:extLst>
          </p:cNvPr>
          <p:cNvSpPr>
            <a:spLocks noGrp="1"/>
          </p:cNvSpPr>
          <p:nvPr>
            <p:ph idx="1"/>
          </p:nvPr>
        </p:nvSpPr>
        <p:spPr>
          <a:xfrm>
            <a:off x="233269" y="2361600"/>
            <a:ext cx="5784966" cy="3953712"/>
          </a:xfrm>
        </p:spPr>
        <p:txBody>
          <a:bodyPr>
            <a:normAutofit/>
          </a:bodyPr>
          <a:lstStyle/>
          <a:p>
            <a:pPr algn="just">
              <a:lnSpc>
                <a:spcPct val="140000"/>
              </a:lnSpc>
              <a:spcAft>
                <a:spcPts val="800"/>
              </a:spcAft>
              <a:buClrTx/>
              <a:buFont typeface="Wingdings" panose="05000000000000000000" pitchFamily="2" charset="2"/>
              <a:buChar char="Ø"/>
            </a:pPr>
            <a:r>
              <a:rPr lang="tr-TR" sz="1400" dirty="0">
                <a:effectLst/>
                <a:latin typeface="Calibri" panose="020F0502020204030204" pitchFamily="34" charset="0"/>
                <a:ea typeface="Calibri" panose="020F0502020204030204" pitchFamily="34" charset="0"/>
                <a:cs typeface="Times New Roman" panose="02020603050405020304" pitchFamily="18" charset="0"/>
              </a:rPr>
              <a:t>Şark Meselesi kapsamında Arap vilayetlerinin paylaşımı, Hindistan’a yönelik çıkarları bakımından İngiltere ve Suriye bölgesinde hâkimiyet kurmak isteyen Fransa tarafından uygulama alanına sokulmuştur. Almanya’nın bu bölgeye girmek istemesi ile Şark Meselesi yeni boyutlar kazanmıştır.</a:t>
            </a:r>
          </a:p>
          <a:p>
            <a:pPr algn="just">
              <a:lnSpc>
                <a:spcPct val="140000"/>
              </a:lnSpc>
              <a:spcAft>
                <a:spcPts val="800"/>
              </a:spcAft>
              <a:buClrTx/>
              <a:buFont typeface="Wingdings" panose="05000000000000000000" pitchFamily="2" charset="2"/>
              <a:buChar char="Ø"/>
            </a:pPr>
            <a:r>
              <a:rPr lang="tr-TR" sz="1400" dirty="0">
                <a:effectLst/>
                <a:latin typeface="Calibri" panose="020F0502020204030204" pitchFamily="34" charset="0"/>
                <a:ea typeface="Calibri" panose="020F0502020204030204" pitchFamily="34" charset="0"/>
                <a:cs typeface="Times New Roman" panose="02020603050405020304" pitchFamily="18" charset="0"/>
              </a:rPr>
              <a:t> Osmanlı’ya ait Arap vilayetlerinin paylaşımı Şark Meselesinin son aşamasını teşkil etmiş ve Sevr Antlaşması bunun son durağını oluşturmuştur. Bunun yanında Avrupalı devletlerin Doğu Anadolu’da bir Ermeni devleti kurma ve geri kalan Anadolu topraklarını da parçalama isteği Millî Mücadele’nin zaferiyle neticesiz kalmıştır.</a:t>
            </a:r>
          </a:p>
          <a:p>
            <a:pPr>
              <a:lnSpc>
                <a:spcPct val="140000"/>
              </a:lnSpc>
            </a:pPr>
            <a:endParaRPr lang="tr-TR" sz="800" dirty="0"/>
          </a:p>
        </p:txBody>
      </p:sp>
      <p:cxnSp>
        <p:nvCxnSpPr>
          <p:cNvPr id="15" name="Straight Connector 11">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5" name="Resim 4" descr="metin, kitap içeren bir resim&#10;&#10;Açıklama otomatik olarak oluşturuldu">
            <a:extLst>
              <a:ext uri="{FF2B5EF4-FFF2-40B4-BE49-F238E27FC236}">
                <a16:creationId xmlns:a16="http://schemas.microsoft.com/office/drawing/2014/main" id="{A8257911-B8D9-C70C-7B79-F343929B20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8177" y="540033"/>
            <a:ext cx="4605785" cy="5775279"/>
          </a:xfrm>
          <a:prstGeom prst="rect">
            <a:avLst/>
          </a:prstGeom>
        </p:spPr>
      </p:pic>
    </p:spTree>
    <p:extLst>
      <p:ext uri="{BB962C8B-B14F-4D97-AF65-F5344CB8AC3E}">
        <p14:creationId xmlns:p14="http://schemas.microsoft.com/office/powerpoint/2010/main" val="3623870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FrostyVTI">
  <a:themeElements>
    <a:clrScheme name="AnalogousFromRegularSeedRightStep">
      <a:dk1>
        <a:srgbClr val="000000"/>
      </a:dk1>
      <a:lt1>
        <a:srgbClr val="FFFFFF"/>
      </a:lt1>
      <a:dk2>
        <a:srgbClr val="34381F"/>
      </a:dk2>
      <a:lt2>
        <a:srgbClr val="E2E6E8"/>
      </a:lt2>
      <a:accent1>
        <a:srgbClr val="C3724D"/>
      </a:accent1>
      <a:accent2>
        <a:srgbClr val="B1923B"/>
      </a:accent2>
      <a:accent3>
        <a:srgbClr val="9BAB43"/>
      </a:accent3>
      <a:accent4>
        <a:srgbClr val="6EB13B"/>
      </a:accent4>
      <a:accent5>
        <a:srgbClr val="4AB848"/>
      </a:accent5>
      <a:accent6>
        <a:srgbClr val="3BB16A"/>
      </a:accent6>
      <a:hlink>
        <a:srgbClr val="3A8BB0"/>
      </a:hlink>
      <a:folHlink>
        <a:srgbClr val="7F7F7F"/>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docProps/app.xml><?xml version="1.0" encoding="utf-8"?>
<Properties xmlns="http://schemas.openxmlformats.org/officeDocument/2006/extended-properties" xmlns:vt="http://schemas.openxmlformats.org/officeDocument/2006/docPropsVTypes">
  <TotalTime>142</TotalTime>
  <Words>1105</Words>
  <Application>Microsoft Office PowerPoint</Application>
  <PresentationFormat>Geniş ekran</PresentationFormat>
  <Paragraphs>71</Paragraphs>
  <Slides>11</Slides>
  <Notes>0</Notes>
  <HiddenSlides>0</HiddenSlides>
  <MMClips>0</MMClips>
  <ScaleCrop>false</ScaleCrop>
  <HeadingPairs>
    <vt:vector size="6" baseType="variant">
      <vt:variant>
        <vt:lpstr>Kullanılan Yazı Tipleri</vt:lpstr>
      </vt:variant>
      <vt:variant>
        <vt:i4>8</vt:i4>
      </vt:variant>
      <vt:variant>
        <vt:lpstr>Tema</vt:lpstr>
      </vt:variant>
      <vt:variant>
        <vt:i4>1</vt:i4>
      </vt:variant>
      <vt:variant>
        <vt:lpstr>Slayt Başlıkları</vt:lpstr>
      </vt:variant>
      <vt:variant>
        <vt:i4>11</vt:i4>
      </vt:variant>
    </vt:vector>
  </HeadingPairs>
  <TitlesOfParts>
    <vt:vector size="20" baseType="lpstr">
      <vt:lpstr>Arial</vt:lpstr>
      <vt:lpstr>Avenir Next LT Pro</vt:lpstr>
      <vt:lpstr>Calibri</vt:lpstr>
      <vt:lpstr>Goudy Old Style</vt:lpstr>
      <vt:lpstr>times</vt:lpstr>
      <vt:lpstr>Times New Roman</vt:lpstr>
      <vt:lpstr>ui-sans-serif</vt:lpstr>
      <vt:lpstr>Wingdings</vt:lpstr>
      <vt:lpstr>FrostyVTI</vt:lpstr>
      <vt:lpstr>Ad/ Soyad :Rabia Gelmez Sınıf:11/B Numara:2774 </vt:lpstr>
      <vt:lpstr>KAVRAMLAR</vt:lpstr>
      <vt:lpstr>PowerPoint Sunusu</vt:lpstr>
      <vt:lpstr>OSMANLI TOPRAKLARINI PAYLAŞMA MÜCADELESİ</vt:lpstr>
      <vt:lpstr>XIX.YÜZYILDA OSMANLI DEVLETİ ve BÜYÜK GÜÇLER</vt:lpstr>
      <vt:lpstr>PowerPoint Sunusu</vt:lpstr>
      <vt:lpstr>PowerPoint Sunusu</vt:lpstr>
      <vt:lpstr>ŞARK MESELESİ (DOĞU SORUNU)</vt:lpstr>
      <vt:lpstr>MİLLİ MÜCADELE ve ŞARK MESELESİ</vt:lpstr>
      <vt:lpstr>KAYNAKÇA</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 Soyad :Rabia Gelmez Sınıf:11/B Numara:2774 </dc:title>
  <dc:creator>BERIKA AYDOGAN</dc:creator>
  <cp:lastModifiedBy>BERIKA AYDOGAN</cp:lastModifiedBy>
  <cp:revision>2</cp:revision>
  <dcterms:created xsi:type="dcterms:W3CDTF">2022-12-10T16:29:04Z</dcterms:created>
  <dcterms:modified xsi:type="dcterms:W3CDTF">2022-12-10T19:09:57Z</dcterms:modified>
</cp:coreProperties>
</file>

<file path=docProps/thumbnail.jpeg>
</file>